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3" r:id="rId4"/>
    <p:sldMasterId id="2147483815" r:id="rId5"/>
  </p:sldMasterIdLst>
  <p:notesMasterIdLst>
    <p:notesMasterId r:id="rId115"/>
  </p:notesMasterIdLst>
  <p:sldIdLst>
    <p:sldId id="257" r:id="rId6"/>
    <p:sldId id="417" r:id="rId7"/>
    <p:sldId id="275" r:id="rId8"/>
    <p:sldId id="375" r:id="rId9"/>
    <p:sldId id="368" r:id="rId10"/>
    <p:sldId id="369" r:id="rId11"/>
    <p:sldId id="414" r:id="rId12"/>
    <p:sldId id="268" r:id="rId13"/>
    <p:sldId id="267" r:id="rId14"/>
    <p:sldId id="388" r:id="rId15"/>
    <p:sldId id="389" r:id="rId16"/>
    <p:sldId id="360" r:id="rId17"/>
    <p:sldId id="300" r:id="rId18"/>
    <p:sldId id="303" r:id="rId19"/>
    <p:sldId id="376" r:id="rId20"/>
    <p:sldId id="362" r:id="rId21"/>
    <p:sldId id="377" r:id="rId22"/>
    <p:sldId id="378" r:id="rId23"/>
    <p:sldId id="416" r:id="rId24"/>
    <p:sldId id="294" r:id="rId25"/>
    <p:sldId id="380" r:id="rId26"/>
    <p:sldId id="288" r:id="rId27"/>
    <p:sldId id="407" r:id="rId28"/>
    <p:sldId id="384" r:id="rId29"/>
    <p:sldId id="299" r:id="rId30"/>
    <p:sldId id="385" r:id="rId31"/>
    <p:sldId id="287" r:id="rId32"/>
    <p:sldId id="386" r:id="rId33"/>
    <p:sldId id="419" r:id="rId34"/>
    <p:sldId id="289" r:id="rId35"/>
    <p:sldId id="292" r:id="rId36"/>
    <p:sldId id="418" r:id="rId37"/>
    <p:sldId id="301" r:id="rId38"/>
    <p:sldId id="297" r:id="rId39"/>
    <p:sldId id="374" r:id="rId40"/>
    <p:sldId id="302" r:id="rId41"/>
    <p:sldId id="295" r:id="rId42"/>
    <p:sldId id="351" r:id="rId43"/>
    <p:sldId id="411" r:id="rId44"/>
    <p:sldId id="412" r:id="rId45"/>
    <p:sldId id="357" r:id="rId46"/>
    <p:sldId id="304" r:id="rId47"/>
    <p:sldId id="305" r:id="rId48"/>
    <p:sldId id="307" r:id="rId49"/>
    <p:sldId id="410" r:id="rId50"/>
    <p:sldId id="409" r:id="rId51"/>
    <p:sldId id="401" r:id="rId52"/>
    <p:sldId id="350" r:id="rId53"/>
    <p:sldId id="352" r:id="rId54"/>
    <p:sldId id="353" r:id="rId55"/>
    <p:sldId id="354" r:id="rId56"/>
    <p:sldId id="355" r:id="rId57"/>
    <p:sldId id="356" r:id="rId58"/>
    <p:sldId id="296" r:id="rId59"/>
    <p:sldId id="402" r:id="rId60"/>
    <p:sldId id="323" r:id="rId61"/>
    <p:sldId id="373" r:id="rId62"/>
    <p:sldId id="256" r:id="rId63"/>
    <p:sldId id="313" r:id="rId64"/>
    <p:sldId id="314" r:id="rId65"/>
    <p:sldId id="315" r:id="rId66"/>
    <p:sldId id="316" r:id="rId67"/>
    <p:sldId id="317" r:id="rId68"/>
    <p:sldId id="318" r:id="rId69"/>
    <p:sldId id="319" r:id="rId70"/>
    <p:sldId id="320" r:id="rId71"/>
    <p:sldId id="321" r:id="rId72"/>
    <p:sldId id="322" r:id="rId73"/>
    <p:sldId id="390" r:id="rId74"/>
    <p:sldId id="324" r:id="rId75"/>
    <p:sldId id="365" r:id="rId76"/>
    <p:sldId id="391" r:id="rId77"/>
    <p:sldId id="392" r:id="rId78"/>
    <p:sldId id="398" r:id="rId79"/>
    <p:sldId id="396" r:id="rId80"/>
    <p:sldId id="395" r:id="rId81"/>
    <p:sldId id="394" r:id="rId82"/>
    <p:sldId id="393" r:id="rId83"/>
    <p:sldId id="399" r:id="rId84"/>
    <p:sldId id="327" r:id="rId85"/>
    <p:sldId id="328" r:id="rId86"/>
    <p:sldId id="329" r:id="rId87"/>
    <p:sldId id="330" r:id="rId88"/>
    <p:sldId id="331" r:id="rId89"/>
    <p:sldId id="332" r:id="rId90"/>
    <p:sldId id="404" r:id="rId91"/>
    <p:sldId id="408" r:id="rId92"/>
    <p:sldId id="403" r:id="rId93"/>
    <p:sldId id="333" r:id="rId94"/>
    <p:sldId id="279" r:id="rId95"/>
    <p:sldId id="278" r:id="rId96"/>
    <p:sldId id="334" r:id="rId97"/>
    <p:sldId id="335" r:id="rId98"/>
    <p:sldId id="336" r:id="rId99"/>
    <p:sldId id="337" r:id="rId100"/>
    <p:sldId id="338" r:id="rId101"/>
    <p:sldId id="339" r:id="rId102"/>
    <p:sldId id="340" r:id="rId103"/>
    <p:sldId id="366" r:id="rId104"/>
    <p:sldId id="342" r:id="rId105"/>
    <p:sldId id="343" r:id="rId106"/>
    <p:sldId id="344" r:id="rId107"/>
    <p:sldId id="345" r:id="rId108"/>
    <p:sldId id="346" r:id="rId109"/>
    <p:sldId id="347" r:id="rId110"/>
    <p:sldId id="348" r:id="rId111"/>
    <p:sldId id="311" r:id="rId112"/>
    <p:sldId id="370" r:id="rId113"/>
    <p:sldId id="371" r:id="rId114"/>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791FB8D-7BE9-4EE8-8E34-96FEB6A54315}" v="17" dt="2022-05-31T23:11:38.79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756" y="108"/>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117" Type="http://schemas.openxmlformats.org/officeDocument/2006/relationships/viewProps" Target="viewProps.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12" Type="http://schemas.openxmlformats.org/officeDocument/2006/relationships/slide" Target="slides/slide107.xml"/><Relationship Id="rId16" Type="http://schemas.openxmlformats.org/officeDocument/2006/relationships/slide" Target="slides/slide11.xml"/><Relationship Id="rId107" Type="http://schemas.openxmlformats.org/officeDocument/2006/relationships/slide" Target="slides/slide102.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102" Type="http://schemas.openxmlformats.org/officeDocument/2006/relationships/slide" Target="slides/slide97.xml"/><Relationship Id="rId5" Type="http://schemas.openxmlformats.org/officeDocument/2006/relationships/slideMaster" Target="slideMasters/slideMaster2.xml"/><Relationship Id="rId90" Type="http://schemas.openxmlformats.org/officeDocument/2006/relationships/slide" Target="slides/slide85.xml"/><Relationship Id="rId95" Type="http://schemas.openxmlformats.org/officeDocument/2006/relationships/slide" Target="slides/slide90.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113" Type="http://schemas.openxmlformats.org/officeDocument/2006/relationships/slide" Target="slides/slide108.xml"/><Relationship Id="rId118" Type="http://schemas.openxmlformats.org/officeDocument/2006/relationships/theme" Target="theme/theme1.xml"/><Relationship Id="rId80" Type="http://schemas.openxmlformats.org/officeDocument/2006/relationships/slide" Target="slides/slide75.xml"/><Relationship Id="rId85" Type="http://schemas.openxmlformats.org/officeDocument/2006/relationships/slide" Target="slides/slide80.xml"/><Relationship Id="rId12" Type="http://schemas.openxmlformats.org/officeDocument/2006/relationships/slide" Target="slides/slide7.xml"/><Relationship Id="rId17" Type="http://schemas.openxmlformats.org/officeDocument/2006/relationships/slide" Target="slides/slide12.xml"/><Relationship Id="rId33" Type="http://schemas.openxmlformats.org/officeDocument/2006/relationships/slide" Target="slides/slide28.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slide" Target="slides/slide98.xml"/><Relationship Id="rId108" Type="http://schemas.openxmlformats.org/officeDocument/2006/relationships/slide" Target="slides/slide103.xml"/><Relationship Id="rId54" Type="http://schemas.openxmlformats.org/officeDocument/2006/relationships/slide" Target="slides/slide49.xml"/><Relationship Id="rId70" Type="http://schemas.openxmlformats.org/officeDocument/2006/relationships/slide" Target="slides/slide65.xml"/><Relationship Id="rId75" Type="http://schemas.openxmlformats.org/officeDocument/2006/relationships/slide" Target="slides/slide70.xml"/><Relationship Id="rId91" Type="http://schemas.openxmlformats.org/officeDocument/2006/relationships/slide" Target="slides/slide86.xml"/><Relationship Id="rId96" Type="http://schemas.openxmlformats.org/officeDocument/2006/relationships/slide" Target="slides/slide91.xml"/><Relationship Id="rId1" Type="http://schemas.openxmlformats.org/officeDocument/2006/relationships/customXml" Target="../customXml/item1.xml"/><Relationship Id="rId6" Type="http://schemas.openxmlformats.org/officeDocument/2006/relationships/slide" Target="slides/slide1.xml"/><Relationship Id="rId23" Type="http://schemas.openxmlformats.org/officeDocument/2006/relationships/slide" Target="slides/slide18.xml"/><Relationship Id="rId28" Type="http://schemas.openxmlformats.org/officeDocument/2006/relationships/slide" Target="slides/slide23.xml"/><Relationship Id="rId49" Type="http://schemas.openxmlformats.org/officeDocument/2006/relationships/slide" Target="slides/slide44.xml"/><Relationship Id="rId114" Type="http://schemas.openxmlformats.org/officeDocument/2006/relationships/slide" Target="slides/slide109.xml"/><Relationship Id="rId119" Type="http://schemas.openxmlformats.org/officeDocument/2006/relationships/tableStyles" Target="tableStyles.xml"/><Relationship Id="rId44" Type="http://schemas.openxmlformats.org/officeDocument/2006/relationships/slide" Target="slides/slide39.xml"/><Relationship Id="rId60" Type="http://schemas.openxmlformats.org/officeDocument/2006/relationships/slide" Target="slides/slide55.xml"/><Relationship Id="rId65" Type="http://schemas.openxmlformats.org/officeDocument/2006/relationships/slide" Target="slides/slide60.xml"/><Relationship Id="rId81" Type="http://schemas.openxmlformats.org/officeDocument/2006/relationships/slide" Target="slides/slide76.xml"/><Relationship Id="rId86" Type="http://schemas.openxmlformats.org/officeDocument/2006/relationships/slide" Target="slides/slide81.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slide" Target="slides/slide10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120" Type="http://schemas.microsoft.com/office/2016/11/relationships/changesInfo" Target="changesInfos/changesInfo1.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slide" Target="slides/slide105.xml"/><Relationship Id="rId115" Type="http://schemas.openxmlformats.org/officeDocument/2006/relationships/notesMaster" Target="notesMasters/notesMaster1.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121" Type="http://schemas.microsoft.com/office/2015/10/relationships/revisionInfo" Target="revisionInfo.xml"/><Relationship Id="rId3" Type="http://schemas.openxmlformats.org/officeDocument/2006/relationships/customXml" Target="../customXml/item3.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 Id="rId116"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62" Type="http://schemas.openxmlformats.org/officeDocument/2006/relationships/slide" Target="slides/slide57.xml"/><Relationship Id="rId83" Type="http://schemas.openxmlformats.org/officeDocument/2006/relationships/slide" Target="slides/slide78.xml"/><Relationship Id="rId88" Type="http://schemas.openxmlformats.org/officeDocument/2006/relationships/slide" Target="slides/slide83.xml"/><Relationship Id="rId111" Type="http://schemas.openxmlformats.org/officeDocument/2006/relationships/slide" Target="slides/slide106.xml"/><Relationship Id="rId15" Type="http://schemas.openxmlformats.org/officeDocument/2006/relationships/slide" Target="slides/slide10.xml"/><Relationship Id="rId36" Type="http://schemas.openxmlformats.org/officeDocument/2006/relationships/slide" Target="slides/slide31.xml"/><Relationship Id="rId57" Type="http://schemas.openxmlformats.org/officeDocument/2006/relationships/slide" Target="slides/slide52.xml"/><Relationship Id="rId106" Type="http://schemas.openxmlformats.org/officeDocument/2006/relationships/slide" Target="slides/slide101.xml"/><Relationship Id="rId10" Type="http://schemas.openxmlformats.org/officeDocument/2006/relationships/slide" Target="slides/slide5.xml"/><Relationship Id="rId31" Type="http://schemas.openxmlformats.org/officeDocument/2006/relationships/slide" Target="slides/slide26.xml"/><Relationship Id="rId52" Type="http://schemas.openxmlformats.org/officeDocument/2006/relationships/slide" Target="slides/slide47.xml"/><Relationship Id="rId73" Type="http://schemas.openxmlformats.org/officeDocument/2006/relationships/slide" Target="slides/slide68.xml"/><Relationship Id="rId78" Type="http://schemas.openxmlformats.org/officeDocument/2006/relationships/slide" Target="slides/slide73.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sa Montoya" userId="8d140da9-2c99-4c3a-bfdc-76bfeb228592" providerId="ADAL" clId="{9B2674A5-0764-49A3-92DD-86BA5640986D}"/>
    <pc:docChg chg="delSld modSld sldOrd">
      <pc:chgData name="Lisa Montoya" userId="8d140da9-2c99-4c3a-bfdc-76bfeb228592" providerId="ADAL" clId="{9B2674A5-0764-49A3-92DD-86BA5640986D}" dt="2022-05-04T13:44:43.498" v="42"/>
      <pc:docMkLst>
        <pc:docMk/>
      </pc:docMkLst>
      <pc:sldChg chg="ord">
        <pc:chgData name="Lisa Montoya" userId="8d140da9-2c99-4c3a-bfdc-76bfeb228592" providerId="ADAL" clId="{9B2674A5-0764-49A3-92DD-86BA5640986D}" dt="2022-05-04T13:40:31.774" v="15"/>
        <pc:sldMkLst>
          <pc:docMk/>
          <pc:sldMk cId="2817997543" sldId="295"/>
        </pc:sldMkLst>
      </pc:sldChg>
      <pc:sldChg chg="ord">
        <pc:chgData name="Lisa Montoya" userId="8d140da9-2c99-4c3a-bfdc-76bfeb228592" providerId="ADAL" clId="{9B2674A5-0764-49A3-92DD-86BA5640986D}" dt="2022-05-04T13:41:54.771" v="21"/>
        <pc:sldMkLst>
          <pc:docMk/>
          <pc:sldMk cId="2739309810" sldId="296"/>
        </pc:sldMkLst>
      </pc:sldChg>
      <pc:sldChg chg="ord">
        <pc:chgData name="Lisa Montoya" userId="8d140da9-2c99-4c3a-bfdc-76bfeb228592" providerId="ADAL" clId="{9B2674A5-0764-49A3-92DD-86BA5640986D}" dt="2022-05-04T13:43:35.459" v="27"/>
        <pc:sldMkLst>
          <pc:docMk/>
          <pc:sldMk cId="550401583" sldId="304"/>
        </pc:sldMkLst>
      </pc:sldChg>
      <pc:sldChg chg="ord">
        <pc:chgData name="Lisa Montoya" userId="8d140da9-2c99-4c3a-bfdc-76bfeb228592" providerId="ADAL" clId="{9B2674A5-0764-49A3-92DD-86BA5640986D}" dt="2022-05-04T13:40:44.588" v="17"/>
        <pc:sldMkLst>
          <pc:docMk/>
          <pc:sldMk cId="4122823164" sldId="351"/>
        </pc:sldMkLst>
      </pc:sldChg>
      <pc:sldChg chg="ord">
        <pc:chgData name="Lisa Montoya" userId="8d140da9-2c99-4c3a-bfdc-76bfeb228592" providerId="ADAL" clId="{9B2674A5-0764-49A3-92DD-86BA5640986D}" dt="2022-05-04T13:44:43.498" v="42"/>
        <pc:sldMkLst>
          <pc:docMk/>
          <pc:sldMk cId="918191289" sldId="356"/>
        </pc:sldMkLst>
      </pc:sldChg>
      <pc:sldChg chg="ord">
        <pc:chgData name="Lisa Montoya" userId="8d140da9-2c99-4c3a-bfdc-76bfeb228592" providerId="ADAL" clId="{9B2674A5-0764-49A3-92DD-86BA5640986D}" dt="2022-05-04T13:43:42.058" v="29"/>
        <pc:sldMkLst>
          <pc:docMk/>
          <pc:sldMk cId="1153091092" sldId="357"/>
        </pc:sldMkLst>
      </pc:sldChg>
      <pc:sldChg chg="ord">
        <pc:chgData name="Lisa Montoya" userId="8d140da9-2c99-4c3a-bfdc-76bfeb228592" providerId="ADAL" clId="{9B2674A5-0764-49A3-92DD-86BA5640986D}" dt="2022-05-04T13:37:06.274" v="11"/>
        <pc:sldMkLst>
          <pc:docMk/>
          <pc:sldMk cId="888178700" sldId="402"/>
        </pc:sldMkLst>
      </pc:sldChg>
      <pc:sldChg chg="ord">
        <pc:chgData name="Lisa Montoya" userId="8d140da9-2c99-4c3a-bfdc-76bfeb228592" providerId="ADAL" clId="{9B2674A5-0764-49A3-92DD-86BA5640986D}" dt="2022-05-04T13:44:22.912" v="40"/>
        <pc:sldMkLst>
          <pc:docMk/>
          <pc:sldMk cId="1907931120" sldId="411"/>
        </pc:sldMkLst>
      </pc:sldChg>
      <pc:sldChg chg="ord">
        <pc:chgData name="Lisa Montoya" userId="8d140da9-2c99-4c3a-bfdc-76bfeb228592" providerId="ADAL" clId="{9B2674A5-0764-49A3-92DD-86BA5640986D}" dt="2022-05-04T13:43:44.346" v="31"/>
        <pc:sldMkLst>
          <pc:docMk/>
          <pc:sldMk cId="1068806682" sldId="412"/>
        </pc:sldMkLst>
      </pc:sldChg>
      <pc:sldChg chg="del ord">
        <pc:chgData name="Lisa Montoya" userId="8d140da9-2c99-4c3a-bfdc-76bfeb228592" providerId="ADAL" clId="{9B2674A5-0764-49A3-92DD-86BA5640986D}" dt="2022-05-04T13:44:16.015" v="38" actId="47"/>
        <pc:sldMkLst>
          <pc:docMk/>
          <pc:sldMk cId="224852852" sldId="413"/>
        </pc:sldMkLst>
      </pc:sldChg>
    </pc:docChg>
  </pc:docChgLst>
  <pc:docChgLst>
    <pc:chgData name="Casey Lee" userId="6c5a1377-3ca5-4d72-8c85-d01c903d3d85" providerId="ADAL" clId="{9791FB8D-7BE9-4EE8-8E34-96FEB6A54315}"/>
    <pc:docChg chg="undo custSel addSld delSld modSld sldOrd">
      <pc:chgData name="Casey Lee" userId="6c5a1377-3ca5-4d72-8c85-d01c903d3d85" providerId="ADAL" clId="{9791FB8D-7BE9-4EE8-8E34-96FEB6A54315}" dt="2022-05-31T23:16:58.756" v="1012" actId="20577"/>
      <pc:docMkLst>
        <pc:docMk/>
      </pc:docMkLst>
      <pc:sldChg chg="modSp mod">
        <pc:chgData name="Casey Lee" userId="6c5a1377-3ca5-4d72-8c85-d01c903d3d85" providerId="ADAL" clId="{9791FB8D-7BE9-4EE8-8E34-96FEB6A54315}" dt="2022-05-31T22:41:05.124" v="1" actId="20577"/>
        <pc:sldMkLst>
          <pc:docMk/>
          <pc:sldMk cId="3109616120" sldId="288"/>
        </pc:sldMkLst>
        <pc:spChg chg="mod">
          <ac:chgData name="Casey Lee" userId="6c5a1377-3ca5-4d72-8c85-d01c903d3d85" providerId="ADAL" clId="{9791FB8D-7BE9-4EE8-8E34-96FEB6A54315}" dt="2022-05-31T22:41:05.124" v="1" actId="20577"/>
          <ac:spMkLst>
            <pc:docMk/>
            <pc:sldMk cId="3109616120" sldId="288"/>
            <ac:spMk id="10" creationId="{325EEE0A-1FF1-44E1-BB63-333173DC9755}"/>
          </ac:spMkLst>
        </pc:spChg>
      </pc:sldChg>
      <pc:sldChg chg="del">
        <pc:chgData name="Casey Lee" userId="6c5a1377-3ca5-4d72-8c85-d01c903d3d85" providerId="ADAL" clId="{9791FB8D-7BE9-4EE8-8E34-96FEB6A54315}" dt="2022-05-31T22:53:10.515" v="61" actId="2696"/>
        <pc:sldMkLst>
          <pc:docMk/>
          <pc:sldMk cId="147049408" sldId="291"/>
        </pc:sldMkLst>
      </pc:sldChg>
      <pc:sldChg chg="addSp delSp modSp mod">
        <pc:chgData name="Casey Lee" userId="6c5a1377-3ca5-4d72-8c85-d01c903d3d85" providerId="ADAL" clId="{9791FB8D-7BE9-4EE8-8E34-96FEB6A54315}" dt="2022-05-31T22:47:58.756" v="53" actId="9405"/>
        <pc:sldMkLst>
          <pc:docMk/>
          <pc:sldMk cId="4040428733" sldId="299"/>
        </pc:sldMkLst>
        <pc:spChg chg="del">
          <ac:chgData name="Casey Lee" userId="6c5a1377-3ca5-4d72-8c85-d01c903d3d85" providerId="ADAL" clId="{9791FB8D-7BE9-4EE8-8E34-96FEB6A54315}" dt="2022-05-31T22:43:38.619" v="8" actId="478"/>
          <ac:spMkLst>
            <pc:docMk/>
            <pc:sldMk cId="4040428733" sldId="299"/>
            <ac:spMk id="2" creationId="{B523EE52-C473-461D-9CC6-528A613F3AEF}"/>
          </ac:spMkLst>
        </pc:spChg>
        <pc:spChg chg="del">
          <ac:chgData name="Casey Lee" userId="6c5a1377-3ca5-4d72-8c85-d01c903d3d85" providerId="ADAL" clId="{9791FB8D-7BE9-4EE8-8E34-96FEB6A54315}" dt="2022-05-31T22:43:46.026" v="12" actId="478"/>
          <ac:spMkLst>
            <pc:docMk/>
            <pc:sldMk cId="4040428733" sldId="299"/>
            <ac:spMk id="3" creationId="{1E70E07A-8921-4352-8A25-96E30F3C7B7F}"/>
          </ac:spMkLst>
        </pc:spChg>
        <pc:spChg chg="del">
          <ac:chgData name="Casey Lee" userId="6c5a1377-3ca5-4d72-8c85-d01c903d3d85" providerId="ADAL" clId="{9791FB8D-7BE9-4EE8-8E34-96FEB6A54315}" dt="2022-05-31T22:43:40.354" v="9" actId="478"/>
          <ac:spMkLst>
            <pc:docMk/>
            <pc:sldMk cId="4040428733" sldId="299"/>
            <ac:spMk id="6" creationId="{238D3503-A3CB-4B3C-A97C-11997574B6DA}"/>
          </ac:spMkLst>
        </pc:spChg>
        <pc:spChg chg="del">
          <ac:chgData name="Casey Lee" userId="6c5a1377-3ca5-4d72-8c85-d01c903d3d85" providerId="ADAL" clId="{9791FB8D-7BE9-4EE8-8E34-96FEB6A54315}" dt="2022-05-31T22:43:48.593" v="13" actId="478"/>
          <ac:spMkLst>
            <pc:docMk/>
            <pc:sldMk cId="4040428733" sldId="299"/>
            <ac:spMk id="8" creationId="{BCE3CCA6-042D-42F7-86DC-F911F12FB5BA}"/>
          </ac:spMkLst>
        </pc:spChg>
        <pc:spChg chg="del">
          <ac:chgData name="Casey Lee" userId="6c5a1377-3ca5-4d72-8c85-d01c903d3d85" providerId="ADAL" clId="{9791FB8D-7BE9-4EE8-8E34-96FEB6A54315}" dt="2022-05-31T22:43:42.082" v="10" actId="478"/>
          <ac:spMkLst>
            <pc:docMk/>
            <pc:sldMk cId="4040428733" sldId="299"/>
            <ac:spMk id="9" creationId="{0020EF9E-0E3B-42A2-8BBC-FF631541774C}"/>
          </ac:spMkLst>
        </pc:spChg>
        <pc:picChg chg="add mod">
          <ac:chgData name="Casey Lee" userId="6c5a1377-3ca5-4d72-8c85-d01c903d3d85" providerId="ADAL" clId="{9791FB8D-7BE9-4EE8-8E34-96FEB6A54315}" dt="2022-05-31T22:44:55.118" v="39" actId="1076"/>
          <ac:picMkLst>
            <pc:docMk/>
            <pc:sldMk cId="4040428733" sldId="299"/>
            <ac:picMk id="5" creationId="{DB8CA3DC-2C00-26A6-287E-D4B21D5B305C}"/>
          </ac:picMkLst>
        </pc:picChg>
        <pc:picChg chg="add mod">
          <ac:chgData name="Casey Lee" userId="6c5a1377-3ca5-4d72-8c85-d01c903d3d85" providerId="ADAL" clId="{9791FB8D-7BE9-4EE8-8E34-96FEB6A54315}" dt="2022-05-31T22:45:00.073" v="40" actId="1076"/>
          <ac:picMkLst>
            <pc:docMk/>
            <pc:sldMk cId="4040428733" sldId="299"/>
            <ac:picMk id="10" creationId="{E954B5B0-DEC0-8D81-EE93-F2C7BC796437}"/>
          </ac:picMkLst>
        </pc:picChg>
        <pc:picChg chg="del">
          <ac:chgData name="Casey Lee" userId="6c5a1377-3ca5-4d72-8c85-d01c903d3d85" providerId="ADAL" clId="{9791FB8D-7BE9-4EE8-8E34-96FEB6A54315}" dt="2022-05-31T22:43:44.021" v="11" actId="478"/>
          <ac:picMkLst>
            <pc:docMk/>
            <pc:sldMk cId="4040428733" sldId="299"/>
            <ac:picMk id="1026" creationId="{CE3F0D82-323B-468D-9EE8-3B2E9E19F446}"/>
          </ac:picMkLst>
        </pc:picChg>
        <pc:inkChg chg="add del">
          <ac:chgData name="Casey Lee" userId="6c5a1377-3ca5-4d72-8c85-d01c903d3d85" providerId="ADAL" clId="{9791FB8D-7BE9-4EE8-8E34-96FEB6A54315}" dt="2022-05-31T22:45:26.474" v="42" actId="9405"/>
          <ac:inkMkLst>
            <pc:docMk/>
            <pc:sldMk cId="4040428733" sldId="299"/>
            <ac:inkMk id="11" creationId="{AD8DF56F-7CD4-9FCE-D660-6CAEE73A7487}"/>
          </ac:inkMkLst>
        </pc:inkChg>
        <pc:inkChg chg="add">
          <ac:chgData name="Casey Lee" userId="6c5a1377-3ca5-4d72-8c85-d01c903d3d85" providerId="ADAL" clId="{9791FB8D-7BE9-4EE8-8E34-96FEB6A54315}" dt="2022-05-31T22:45:31.004" v="43" actId="9405"/>
          <ac:inkMkLst>
            <pc:docMk/>
            <pc:sldMk cId="4040428733" sldId="299"/>
            <ac:inkMk id="12" creationId="{BDDB3FDC-E584-703E-292C-C280B84F61AB}"/>
          </ac:inkMkLst>
        </pc:inkChg>
        <pc:inkChg chg="add del">
          <ac:chgData name="Casey Lee" userId="6c5a1377-3ca5-4d72-8c85-d01c903d3d85" providerId="ADAL" clId="{9791FB8D-7BE9-4EE8-8E34-96FEB6A54315}" dt="2022-05-31T22:45:34.021" v="45" actId="9405"/>
          <ac:inkMkLst>
            <pc:docMk/>
            <pc:sldMk cId="4040428733" sldId="299"/>
            <ac:inkMk id="13" creationId="{1911BF41-3E88-6BA5-BA31-3CB6A409E2C9}"/>
          </ac:inkMkLst>
        </pc:inkChg>
        <pc:inkChg chg="add del">
          <ac:chgData name="Casey Lee" userId="6c5a1377-3ca5-4d72-8c85-d01c903d3d85" providerId="ADAL" clId="{9791FB8D-7BE9-4EE8-8E34-96FEB6A54315}" dt="2022-05-31T22:45:36.944" v="47" actId="9405"/>
          <ac:inkMkLst>
            <pc:docMk/>
            <pc:sldMk cId="4040428733" sldId="299"/>
            <ac:inkMk id="14" creationId="{2BF9B1F5-C0E0-383A-89C0-771503AF568B}"/>
          </ac:inkMkLst>
        </pc:inkChg>
        <pc:inkChg chg="add">
          <ac:chgData name="Casey Lee" userId="6c5a1377-3ca5-4d72-8c85-d01c903d3d85" providerId="ADAL" clId="{9791FB8D-7BE9-4EE8-8E34-96FEB6A54315}" dt="2022-05-31T22:45:41.716" v="48" actId="9405"/>
          <ac:inkMkLst>
            <pc:docMk/>
            <pc:sldMk cId="4040428733" sldId="299"/>
            <ac:inkMk id="15" creationId="{1EDBBCAA-0006-07CB-1D0D-70BE2AC57EF7}"/>
          </ac:inkMkLst>
        </pc:inkChg>
        <pc:inkChg chg="add">
          <ac:chgData name="Casey Lee" userId="6c5a1377-3ca5-4d72-8c85-d01c903d3d85" providerId="ADAL" clId="{9791FB8D-7BE9-4EE8-8E34-96FEB6A54315}" dt="2022-05-31T22:45:45.465" v="49" actId="9405"/>
          <ac:inkMkLst>
            <pc:docMk/>
            <pc:sldMk cId="4040428733" sldId="299"/>
            <ac:inkMk id="16" creationId="{83139ABB-02BC-A651-474D-5915B09B13E9}"/>
          </ac:inkMkLst>
        </pc:inkChg>
        <pc:inkChg chg="add">
          <ac:chgData name="Casey Lee" userId="6c5a1377-3ca5-4d72-8c85-d01c903d3d85" providerId="ADAL" clId="{9791FB8D-7BE9-4EE8-8E34-96FEB6A54315}" dt="2022-05-31T22:45:59.161" v="50" actId="9405"/>
          <ac:inkMkLst>
            <pc:docMk/>
            <pc:sldMk cId="4040428733" sldId="299"/>
            <ac:inkMk id="17" creationId="{6821DCF5-3A4B-D0F4-D429-D436F60CB242}"/>
          </ac:inkMkLst>
        </pc:inkChg>
        <pc:inkChg chg="add">
          <ac:chgData name="Casey Lee" userId="6c5a1377-3ca5-4d72-8c85-d01c903d3d85" providerId="ADAL" clId="{9791FB8D-7BE9-4EE8-8E34-96FEB6A54315}" dt="2022-05-31T22:46:12.154" v="51" actId="9405"/>
          <ac:inkMkLst>
            <pc:docMk/>
            <pc:sldMk cId="4040428733" sldId="299"/>
            <ac:inkMk id="18" creationId="{273F20AB-FBAD-B6F6-F03C-412BA2A1458E}"/>
          </ac:inkMkLst>
        </pc:inkChg>
        <pc:inkChg chg="add">
          <ac:chgData name="Casey Lee" userId="6c5a1377-3ca5-4d72-8c85-d01c903d3d85" providerId="ADAL" clId="{9791FB8D-7BE9-4EE8-8E34-96FEB6A54315}" dt="2022-05-31T22:47:20.246" v="52" actId="9405"/>
          <ac:inkMkLst>
            <pc:docMk/>
            <pc:sldMk cId="4040428733" sldId="299"/>
            <ac:inkMk id="19" creationId="{D27C44BB-3FFA-C5FA-E378-E1115F6E16B3}"/>
          </ac:inkMkLst>
        </pc:inkChg>
        <pc:inkChg chg="add">
          <ac:chgData name="Casey Lee" userId="6c5a1377-3ca5-4d72-8c85-d01c903d3d85" providerId="ADAL" clId="{9791FB8D-7BE9-4EE8-8E34-96FEB6A54315}" dt="2022-05-31T22:47:58.756" v="53" actId="9405"/>
          <ac:inkMkLst>
            <pc:docMk/>
            <pc:sldMk cId="4040428733" sldId="299"/>
            <ac:inkMk id="20" creationId="{360E20C4-4978-D6A3-8646-0E67BD5EA1F1}"/>
          </ac:inkMkLst>
        </pc:inkChg>
      </pc:sldChg>
      <pc:sldChg chg="del">
        <pc:chgData name="Casey Lee" userId="6c5a1377-3ca5-4d72-8c85-d01c903d3d85" providerId="ADAL" clId="{9791FB8D-7BE9-4EE8-8E34-96FEB6A54315}" dt="2022-05-31T22:41:55.050" v="6" actId="47"/>
        <pc:sldMkLst>
          <pc:docMk/>
          <pc:sldMk cId="3098808523" sldId="359"/>
        </pc:sldMkLst>
      </pc:sldChg>
      <pc:sldChg chg="addSp delSp modSp mod">
        <pc:chgData name="Casey Lee" userId="6c5a1377-3ca5-4d72-8c85-d01c903d3d85" providerId="ADAL" clId="{9791FB8D-7BE9-4EE8-8E34-96FEB6A54315}" dt="2022-05-31T23:16:58.756" v="1012" actId="20577"/>
        <pc:sldMkLst>
          <pc:docMk/>
          <pc:sldMk cId="808040737" sldId="386"/>
        </pc:sldMkLst>
        <pc:spChg chg="add del mod">
          <ac:chgData name="Casey Lee" userId="6c5a1377-3ca5-4d72-8c85-d01c903d3d85" providerId="ADAL" clId="{9791FB8D-7BE9-4EE8-8E34-96FEB6A54315}" dt="2022-05-31T22:57:53.618" v="91"/>
          <ac:spMkLst>
            <pc:docMk/>
            <pc:sldMk cId="808040737" sldId="386"/>
            <ac:spMk id="2" creationId="{E6D08485-49DB-A305-BE40-D156E07C10B4}"/>
          </ac:spMkLst>
        </pc:spChg>
        <pc:spChg chg="add mod">
          <ac:chgData name="Casey Lee" userId="6c5a1377-3ca5-4d72-8c85-d01c903d3d85" providerId="ADAL" clId="{9791FB8D-7BE9-4EE8-8E34-96FEB6A54315}" dt="2022-05-31T23:16:54.233" v="1011" actId="1076"/>
          <ac:spMkLst>
            <pc:docMk/>
            <pc:sldMk cId="808040737" sldId="386"/>
            <ac:spMk id="4" creationId="{9285143D-06D8-9B9B-658D-1E52D77A7588}"/>
          </ac:spMkLst>
        </pc:spChg>
        <pc:spChg chg="add mod">
          <ac:chgData name="Casey Lee" userId="6c5a1377-3ca5-4d72-8c85-d01c903d3d85" providerId="ADAL" clId="{9791FB8D-7BE9-4EE8-8E34-96FEB6A54315}" dt="2022-05-31T23:16:58.756" v="1012" actId="20577"/>
          <ac:spMkLst>
            <pc:docMk/>
            <pc:sldMk cId="808040737" sldId="386"/>
            <ac:spMk id="5" creationId="{FDFE6626-D660-7F12-2F72-1BE73DD1BD34}"/>
          </ac:spMkLst>
        </pc:spChg>
        <pc:picChg chg="del mod">
          <ac:chgData name="Casey Lee" userId="6c5a1377-3ca5-4d72-8c85-d01c903d3d85" providerId="ADAL" clId="{9791FB8D-7BE9-4EE8-8E34-96FEB6A54315}" dt="2022-05-31T23:15:15.748" v="1002" actId="478"/>
          <ac:picMkLst>
            <pc:docMk/>
            <pc:sldMk cId="808040737" sldId="386"/>
            <ac:picMk id="3" creationId="{96381379-8B3F-45A0-8413-D84C120F94E6}"/>
          </ac:picMkLst>
        </pc:picChg>
      </pc:sldChg>
      <pc:sldChg chg="del">
        <pc:chgData name="Casey Lee" userId="6c5a1377-3ca5-4d72-8c85-d01c903d3d85" providerId="ADAL" clId="{9791FB8D-7BE9-4EE8-8E34-96FEB6A54315}" dt="2022-05-31T22:43:27.841" v="7" actId="2696"/>
        <pc:sldMkLst>
          <pc:docMk/>
          <pc:sldMk cId="2188919704" sldId="400"/>
        </pc:sldMkLst>
      </pc:sldChg>
      <pc:sldChg chg="add del ord">
        <pc:chgData name="Casey Lee" userId="6c5a1377-3ca5-4d72-8c85-d01c903d3d85" providerId="ADAL" clId="{9791FB8D-7BE9-4EE8-8E34-96FEB6A54315}" dt="2022-05-31T22:52:11.638" v="58" actId="47"/>
        <pc:sldMkLst>
          <pc:docMk/>
          <pc:sldMk cId="4062838872" sldId="406"/>
        </pc:sldMkLst>
      </pc:sldChg>
      <pc:sldChg chg="ord">
        <pc:chgData name="Casey Lee" userId="6c5a1377-3ca5-4d72-8c85-d01c903d3d85" providerId="ADAL" clId="{9791FB8D-7BE9-4EE8-8E34-96FEB6A54315}" dt="2022-05-31T22:52:36.402" v="60"/>
        <pc:sldMkLst>
          <pc:docMk/>
          <pc:sldMk cId="457273100" sldId="407"/>
        </pc:sldMkLst>
      </pc:sldChg>
      <pc:sldChg chg="del">
        <pc:chgData name="Casey Lee" userId="6c5a1377-3ca5-4d72-8c85-d01c903d3d85" providerId="ADAL" clId="{9791FB8D-7BE9-4EE8-8E34-96FEB6A54315}" dt="2022-05-31T22:41:37.463" v="5" actId="2696"/>
        <pc:sldMkLst>
          <pc:docMk/>
          <pc:sldMk cId="2346462391" sldId="415"/>
        </pc:sldMkLst>
      </pc:sldChg>
      <pc:sldChg chg="add ord">
        <pc:chgData name="Casey Lee" userId="6c5a1377-3ca5-4d72-8c85-d01c903d3d85" providerId="ADAL" clId="{9791FB8D-7BE9-4EE8-8E34-96FEB6A54315}" dt="2022-05-31T22:41:33.113" v="4"/>
        <pc:sldMkLst>
          <pc:docMk/>
          <pc:sldMk cId="1042734042" sldId="418"/>
        </pc:sldMkLst>
      </pc:sldChg>
      <pc:sldChg chg="addSp delSp modSp add mod">
        <pc:chgData name="Casey Lee" userId="6c5a1377-3ca5-4d72-8c85-d01c903d3d85" providerId="ADAL" clId="{9791FB8D-7BE9-4EE8-8E34-96FEB6A54315}" dt="2022-05-31T22:55:53.633" v="88" actId="14100"/>
        <pc:sldMkLst>
          <pc:docMk/>
          <pc:sldMk cId="45851426" sldId="419"/>
        </pc:sldMkLst>
        <pc:graphicFrameChg chg="add mod">
          <ac:chgData name="Casey Lee" userId="6c5a1377-3ca5-4d72-8c85-d01c903d3d85" providerId="ADAL" clId="{9791FB8D-7BE9-4EE8-8E34-96FEB6A54315}" dt="2022-05-31T22:55:53.633" v="88" actId="14100"/>
          <ac:graphicFrameMkLst>
            <pc:docMk/>
            <pc:sldMk cId="45851426" sldId="419"/>
            <ac:graphicFrameMk id="7" creationId="{C64DB428-57B1-C554-F9A1-A6608E941E7C}"/>
          </ac:graphicFrameMkLst>
        </pc:graphicFrameChg>
        <pc:picChg chg="del">
          <ac:chgData name="Casey Lee" userId="6c5a1377-3ca5-4d72-8c85-d01c903d3d85" providerId="ADAL" clId="{9791FB8D-7BE9-4EE8-8E34-96FEB6A54315}" dt="2022-05-31T22:53:42.673" v="65" actId="478"/>
          <ac:picMkLst>
            <pc:docMk/>
            <pc:sldMk cId="45851426" sldId="419"/>
            <ac:picMk id="3" creationId="{96381379-8B3F-45A0-8413-D84C120F94E6}"/>
          </ac:picMkLst>
        </pc:picChg>
        <pc:picChg chg="add mod">
          <ac:chgData name="Casey Lee" userId="6c5a1377-3ca5-4d72-8c85-d01c903d3d85" providerId="ADAL" clId="{9791FB8D-7BE9-4EE8-8E34-96FEB6A54315}" dt="2022-05-31T22:55:44.807" v="85" actId="1076"/>
          <ac:picMkLst>
            <pc:docMk/>
            <pc:sldMk cId="45851426" sldId="419"/>
            <ac:picMk id="6" creationId="{5BD3D46D-3E20-51C6-DD24-9A5B81E6CFBF}"/>
          </ac:picMkLst>
        </pc:picChg>
        <pc:inkChg chg="add del">
          <ac:chgData name="Casey Lee" userId="6c5a1377-3ca5-4d72-8c85-d01c903d3d85" providerId="ADAL" clId="{9791FB8D-7BE9-4EE8-8E34-96FEB6A54315}" dt="2022-05-31T22:53:48.163" v="67" actId="478"/>
          <ac:inkMkLst>
            <pc:docMk/>
            <pc:sldMk cId="45851426" sldId="419"/>
            <ac:inkMk id="2" creationId="{891FBFEF-846D-90F5-6122-24ED0797D05A}"/>
          </ac:inkMkLst>
        </pc:inkChg>
        <pc:inkChg chg="add del">
          <ac:chgData name="Casey Lee" userId="6c5a1377-3ca5-4d72-8c85-d01c903d3d85" providerId="ADAL" clId="{9791FB8D-7BE9-4EE8-8E34-96FEB6A54315}" dt="2022-05-31T22:53:45.059" v="66" actId="478"/>
          <ac:inkMkLst>
            <pc:docMk/>
            <pc:sldMk cId="45851426" sldId="419"/>
            <ac:inkMk id="4" creationId="{DD35EF1D-FCED-9311-F62A-BDF6895637BE}"/>
          </ac:inkMkLst>
        </pc:ink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89.svg"/><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image" Target="../media/image83.svg"/><Relationship Id="rId1" Type="http://schemas.openxmlformats.org/officeDocument/2006/relationships/image" Target="../media/image82.png"/><Relationship Id="rId6" Type="http://schemas.openxmlformats.org/officeDocument/2006/relationships/image" Target="../media/image87.svg"/><Relationship Id="rId5" Type="http://schemas.openxmlformats.org/officeDocument/2006/relationships/image" Target="../media/image86.png"/><Relationship Id="rId10" Type="http://schemas.openxmlformats.org/officeDocument/2006/relationships/image" Target="../media/image91.svg"/><Relationship Id="rId4" Type="http://schemas.openxmlformats.org/officeDocument/2006/relationships/image" Target="../media/image85.svg"/><Relationship Id="rId9" Type="http://schemas.openxmlformats.org/officeDocument/2006/relationships/image" Target="../media/image90.png"/></Relationships>
</file>

<file path=ppt/diagrams/_rels/data2.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svg"/><Relationship Id="rId1" Type="http://schemas.openxmlformats.org/officeDocument/2006/relationships/image" Target="../media/image121.png"/><Relationship Id="rId6" Type="http://schemas.openxmlformats.org/officeDocument/2006/relationships/image" Target="../media/image126.svg"/><Relationship Id="rId5" Type="http://schemas.openxmlformats.org/officeDocument/2006/relationships/image" Target="../media/image125.png"/><Relationship Id="rId4" Type="http://schemas.openxmlformats.org/officeDocument/2006/relationships/image" Target="../media/image124.svg"/></Relationships>
</file>

<file path=ppt/diagrams/_rels/data3.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svg"/><Relationship Id="rId1" Type="http://schemas.openxmlformats.org/officeDocument/2006/relationships/image" Target="../media/image127.png"/><Relationship Id="rId6" Type="http://schemas.openxmlformats.org/officeDocument/2006/relationships/image" Target="../media/image132.svg"/><Relationship Id="rId5" Type="http://schemas.openxmlformats.org/officeDocument/2006/relationships/image" Target="../media/image131.png"/><Relationship Id="rId4" Type="http://schemas.openxmlformats.org/officeDocument/2006/relationships/image" Target="../media/image130.svg"/></Relationships>
</file>

<file path=ppt/diagrams/_rels/drawing1.xml.rels><?xml version="1.0" encoding="UTF-8" standalone="yes"?>
<Relationships xmlns="http://schemas.openxmlformats.org/package/2006/relationships"><Relationship Id="rId8" Type="http://schemas.openxmlformats.org/officeDocument/2006/relationships/image" Target="../media/image89.svg"/><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image" Target="../media/image83.svg"/><Relationship Id="rId1" Type="http://schemas.openxmlformats.org/officeDocument/2006/relationships/image" Target="../media/image82.png"/><Relationship Id="rId6" Type="http://schemas.openxmlformats.org/officeDocument/2006/relationships/image" Target="../media/image87.svg"/><Relationship Id="rId5" Type="http://schemas.openxmlformats.org/officeDocument/2006/relationships/image" Target="../media/image86.png"/><Relationship Id="rId10" Type="http://schemas.openxmlformats.org/officeDocument/2006/relationships/image" Target="../media/image91.svg"/><Relationship Id="rId4" Type="http://schemas.openxmlformats.org/officeDocument/2006/relationships/image" Target="../media/image85.svg"/><Relationship Id="rId9" Type="http://schemas.openxmlformats.org/officeDocument/2006/relationships/image" Target="../media/image90.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svg"/><Relationship Id="rId1" Type="http://schemas.openxmlformats.org/officeDocument/2006/relationships/image" Target="../media/image121.png"/><Relationship Id="rId6" Type="http://schemas.openxmlformats.org/officeDocument/2006/relationships/image" Target="../media/image126.svg"/><Relationship Id="rId5" Type="http://schemas.openxmlformats.org/officeDocument/2006/relationships/image" Target="../media/image125.png"/><Relationship Id="rId4" Type="http://schemas.openxmlformats.org/officeDocument/2006/relationships/image" Target="../media/image124.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svg"/><Relationship Id="rId1" Type="http://schemas.openxmlformats.org/officeDocument/2006/relationships/image" Target="../media/image127.png"/><Relationship Id="rId6" Type="http://schemas.openxmlformats.org/officeDocument/2006/relationships/image" Target="../media/image132.svg"/><Relationship Id="rId5" Type="http://schemas.openxmlformats.org/officeDocument/2006/relationships/image" Target="../media/image131.png"/><Relationship Id="rId4" Type="http://schemas.openxmlformats.org/officeDocument/2006/relationships/image" Target="../media/image130.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B7CDD7-0D05-46B4-BAC1-75C324E541C8}"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0927B31A-623B-42E8-BC11-2485B0CE191B}">
      <dgm:prSet/>
      <dgm:spPr/>
      <dgm:t>
        <a:bodyPr/>
        <a:lstStyle/>
        <a:p>
          <a:pPr>
            <a:lnSpc>
              <a:spcPct val="100000"/>
            </a:lnSpc>
          </a:pPr>
          <a:r>
            <a:rPr lang="en-US"/>
            <a:t>Branded or Copied Photos</a:t>
          </a:r>
        </a:p>
      </dgm:t>
    </dgm:pt>
    <dgm:pt modelId="{C02FF773-EDF5-4F6D-AF25-D992E453C791}" type="parTrans" cxnId="{BC0DB0B0-D62D-4948-8365-7AC87C415923}">
      <dgm:prSet/>
      <dgm:spPr/>
      <dgm:t>
        <a:bodyPr/>
        <a:lstStyle/>
        <a:p>
          <a:endParaRPr lang="en-US"/>
        </a:p>
      </dgm:t>
    </dgm:pt>
    <dgm:pt modelId="{C00F1496-DCA5-40A5-BDE4-1BEDD86D9C91}" type="sibTrans" cxnId="{BC0DB0B0-D62D-4948-8365-7AC87C415923}">
      <dgm:prSet/>
      <dgm:spPr/>
      <dgm:t>
        <a:bodyPr/>
        <a:lstStyle/>
        <a:p>
          <a:endParaRPr lang="en-US"/>
        </a:p>
      </dgm:t>
    </dgm:pt>
    <dgm:pt modelId="{E692BFF4-59D8-41D7-8670-D2464DC1D527}">
      <dgm:prSet/>
      <dgm:spPr/>
      <dgm:t>
        <a:bodyPr/>
        <a:lstStyle/>
        <a:p>
          <a:pPr>
            <a:lnSpc>
              <a:spcPct val="100000"/>
            </a:lnSpc>
          </a:pPr>
          <a:r>
            <a:rPr lang="en-US"/>
            <a:t>Addresses not mapped accurately</a:t>
          </a:r>
        </a:p>
      </dgm:t>
    </dgm:pt>
    <dgm:pt modelId="{94BAC623-796C-4459-8DEC-9863605CA648}" type="parTrans" cxnId="{F2AC0FE3-F604-4EA4-8F03-8B1DAE5D1BDF}">
      <dgm:prSet/>
      <dgm:spPr/>
      <dgm:t>
        <a:bodyPr/>
        <a:lstStyle/>
        <a:p>
          <a:endParaRPr lang="en-US"/>
        </a:p>
      </dgm:t>
    </dgm:pt>
    <dgm:pt modelId="{28246ECF-BBC6-40B4-A499-E014B19123FF}" type="sibTrans" cxnId="{F2AC0FE3-F604-4EA4-8F03-8B1DAE5D1BDF}">
      <dgm:prSet/>
      <dgm:spPr/>
      <dgm:t>
        <a:bodyPr/>
        <a:lstStyle/>
        <a:p>
          <a:endParaRPr lang="en-US"/>
        </a:p>
      </dgm:t>
    </dgm:pt>
    <dgm:pt modelId="{1E725A38-566E-4896-BCB7-82573C7CF934}">
      <dgm:prSet/>
      <dgm:spPr/>
      <dgm:t>
        <a:bodyPr/>
        <a:lstStyle/>
        <a:p>
          <a:pPr>
            <a:lnSpc>
              <a:spcPct val="100000"/>
            </a:lnSpc>
          </a:pPr>
          <a:r>
            <a:rPr lang="en-US"/>
            <a:t>Wrong Status – Listing says expired when it has sold</a:t>
          </a:r>
        </a:p>
      </dgm:t>
    </dgm:pt>
    <dgm:pt modelId="{7372A954-4040-4D22-BD17-AEF29D4671E5}" type="parTrans" cxnId="{B8A48EB7-0D4F-4154-A985-C61FAE6A0CE0}">
      <dgm:prSet/>
      <dgm:spPr/>
      <dgm:t>
        <a:bodyPr/>
        <a:lstStyle/>
        <a:p>
          <a:endParaRPr lang="en-US"/>
        </a:p>
      </dgm:t>
    </dgm:pt>
    <dgm:pt modelId="{495E8000-E4C7-4A72-B853-550904AC7E53}" type="sibTrans" cxnId="{B8A48EB7-0D4F-4154-A985-C61FAE6A0CE0}">
      <dgm:prSet/>
      <dgm:spPr/>
      <dgm:t>
        <a:bodyPr/>
        <a:lstStyle/>
        <a:p>
          <a:endParaRPr lang="en-US"/>
        </a:p>
      </dgm:t>
    </dgm:pt>
    <dgm:pt modelId="{082BAC33-411D-4CFA-9C1E-51838A16F68E}">
      <dgm:prSet/>
      <dgm:spPr/>
      <dgm:t>
        <a:bodyPr/>
        <a:lstStyle/>
        <a:p>
          <a:pPr>
            <a:lnSpc>
              <a:spcPct val="100000"/>
            </a:lnSpc>
          </a:pPr>
          <a:r>
            <a:rPr lang="en-US"/>
            <a:t>Incorrect Information in Remarks – No Gate Codes or contact info</a:t>
          </a:r>
        </a:p>
      </dgm:t>
    </dgm:pt>
    <dgm:pt modelId="{6E9A1971-ECB4-4FE0-880F-FE50714782C1}" type="parTrans" cxnId="{1067CB20-5F8C-4C3C-9DAC-9576036157E7}">
      <dgm:prSet/>
      <dgm:spPr/>
      <dgm:t>
        <a:bodyPr/>
        <a:lstStyle/>
        <a:p>
          <a:endParaRPr lang="en-US"/>
        </a:p>
      </dgm:t>
    </dgm:pt>
    <dgm:pt modelId="{6A0EE387-0BDB-4C0B-988E-B54B785DE856}" type="sibTrans" cxnId="{1067CB20-5F8C-4C3C-9DAC-9576036157E7}">
      <dgm:prSet/>
      <dgm:spPr/>
      <dgm:t>
        <a:bodyPr/>
        <a:lstStyle/>
        <a:p>
          <a:endParaRPr lang="en-US"/>
        </a:p>
      </dgm:t>
    </dgm:pt>
    <dgm:pt modelId="{9CBD78BE-8B0B-4569-9044-388535D5907E}">
      <dgm:prSet/>
      <dgm:spPr/>
      <dgm:t>
        <a:bodyPr/>
        <a:lstStyle/>
        <a:p>
          <a:pPr>
            <a:lnSpc>
              <a:spcPct val="100000"/>
            </a:lnSpc>
          </a:pPr>
          <a:r>
            <a:rPr lang="en-US"/>
            <a:t>Incorrect Acreage – Split Parcels	</a:t>
          </a:r>
        </a:p>
      </dgm:t>
    </dgm:pt>
    <dgm:pt modelId="{1B3CC093-C867-436D-BA57-D4075F841670}" type="parTrans" cxnId="{22000E60-9258-4B03-A596-B1B0D5B19862}">
      <dgm:prSet/>
      <dgm:spPr/>
      <dgm:t>
        <a:bodyPr/>
        <a:lstStyle/>
        <a:p>
          <a:endParaRPr lang="en-US"/>
        </a:p>
      </dgm:t>
    </dgm:pt>
    <dgm:pt modelId="{75C9D283-39ED-4578-A583-27466DE90F78}" type="sibTrans" cxnId="{22000E60-9258-4B03-A596-B1B0D5B19862}">
      <dgm:prSet/>
      <dgm:spPr/>
      <dgm:t>
        <a:bodyPr/>
        <a:lstStyle/>
        <a:p>
          <a:endParaRPr lang="en-US"/>
        </a:p>
      </dgm:t>
    </dgm:pt>
    <dgm:pt modelId="{D15A338E-B6A7-4D2A-912A-DADD74915F59}" type="pres">
      <dgm:prSet presAssocID="{73B7CDD7-0D05-46B4-BAC1-75C324E541C8}" presName="root" presStyleCnt="0">
        <dgm:presLayoutVars>
          <dgm:dir/>
          <dgm:resizeHandles val="exact"/>
        </dgm:presLayoutVars>
      </dgm:prSet>
      <dgm:spPr/>
    </dgm:pt>
    <dgm:pt modelId="{F89842DD-C19F-4AA6-A3D1-55644916DCC9}" type="pres">
      <dgm:prSet presAssocID="{0927B31A-623B-42E8-BC11-2485B0CE191B}" presName="compNode" presStyleCnt="0"/>
      <dgm:spPr/>
    </dgm:pt>
    <dgm:pt modelId="{40FE23A2-AB7C-4562-843E-4A10924DEC95}" type="pres">
      <dgm:prSet presAssocID="{0927B31A-623B-42E8-BC11-2485B0CE191B}" presName="bgRect" presStyleLbl="bgShp" presStyleIdx="0" presStyleCnt="5"/>
      <dgm:spPr/>
    </dgm:pt>
    <dgm:pt modelId="{4705A260-E6AD-49A9-B607-3B4A6284C946}" type="pres">
      <dgm:prSet presAssocID="{0927B31A-623B-42E8-BC11-2485B0CE191B}"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amera"/>
        </a:ext>
      </dgm:extLst>
    </dgm:pt>
    <dgm:pt modelId="{4F5DBAEB-E326-4164-9D71-3E8D71F67559}" type="pres">
      <dgm:prSet presAssocID="{0927B31A-623B-42E8-BC11-2485B0CE191B}" presName="spaceRect" presStyleCnt="0"/>
      <dgm:spPr/>
    </dgm:pt>
    <dgm:pt modelId="{2C481A46-1184-4AF5-812E-4D83FD03F6F5}" type="pres">
      <dgm:prSet presAssocID="{0927B31A-623B-42E8-BC11-2485B0CE191B}" presName="parTx" presStyleLbl="revTx" presStyleIdx="0" presStyleCnt="5">
        <dgm:presLayoutVars>
          <dgm:chMax val="0"/>
          <dgm:chPref val="0"/>
        </dgm:presLayoutVars>
      </dgm:prSet>
      <dgm:spPr/>
    </dgm:pt>
    <dgm:pt modelId="{B68481CA-8F5F-4F48-B840-3E17257B3E65}" type="pres">
      <dgm:prSet presAssocID="{C00F1496-DCA5-40A5-BDE4-1BEDD86D9C91}" presName="sibTrans" presStyleCnt="0"/>
      <dgm:spPr/>
    </dgm:pt>
    <dgm:pt modelId="{8EC78257-2B50-4D1A-8F22-695F830BACBD}" type="pres">
      <dgm:prSet presAssocID="{E692BFF4-59D8-41D7-8670-D2464DC1D527}" presName="compNode" presStyleCnt="0"/>
      <dgm:spPr/>
    </dgm:pt>
    <dgm:pt modelId="{2A08DE0A-1516-4F67-B624-25463B425500}" type="pres">
      <dgm:prSet presAssocID="{E692BFF4-59D8-41D7-8670-D2464DC1D527}" presName="bgRect" presStyleLbl="bgShp" presStyleIdx="1" presStyleCnt="5"/>
      <dgm:spPr/>
    </dgm:pt>
    <dgm:pt modelId="{536D0F5D-FBE5-4EF0-9D5D-89B9DDD7CFC2}" type="pres">
      <dgm:prSet presAssocID="{E692BFF4-59D8-41D7-8670-D2464DC1D527}"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p with pin"/>
        </a:ext>
      </dgm:extLst>
    </dgm:pt>
    <dgm:pt modelId="{DB964DBC-07C1-4224-8D57-64BCAC065C9B}" type="pres">
      <dgm:prSet presAssocID="{E692BFF4-59D8-41D7-8670-D2464DC1D527}" presName="spaceRect" presStyleCnt="0"/>
      <dgm:spPr/>
    </dgm:pt>
    <dgm:pt modelId="{E5C84454-E23F-4374-A0EC-14F92CC5F69D}" type="pres">
      <dgm:prSet presAssocID="{E692BFF4-59D8-41D7-8670-D2464DC1D527}" presName="parTx" presStyleLbl="revTx" presStyleIdx="1" presStyleCnt="5">
        <dgm:presLayoutVars>
          <dgm:chMax val="0"/>
          <dgm:chPref val="0"/>
        </dgm:presLayoutVars>
      </dgm:prSet>
      <dgm:spPr/>
    </dgm:pt>
    <dgm:pt modelId="{E4297E53-6711-4115-A681-98800ABC3EDD}" type="pres">
      <dgm:prSet presAssocID="{28246ECF-BBC6-40B4-A499-E014B19123FF}" presName="sibTrans" presStyleCnt="0"/>
      <dgm:spPr/>
    </dgm:pt>
    <dgm:pt modelId="{1947CF92-C0B4-4FBD-A746-0F4917F5D4B3}" type="pres">
      <dgm:prSet presAssocID="{1E725A38-566E-4896-BCB7-82573C7CF934}" presName="compNode" presStyleCnt="0"/>
      <dgm:spPr/>
    </dgm:pt>
    <dgm:pt modelId="{591E2E48-6AAF-4FE2-B99D-9DB9D6A82372}" type="pres">
      <dgm:prSet presAssocID="{1E725A38-566E-4896-BCB7-82573C7CF934}" presName="bgRect" presStyleLbl="bgShp" presStyleIdx="2" presStyleCnt="5"/>
      <dgm:spPr/>
    </dgm:pt>
    <dgm:pt modelId="{3C4AB58D-FBF9-4D51-ACAC-488B36BC0C64}" type="pres">
      <dgm:prSet presAssocID="{1E725A38-566E-4896-BCB7-82573C7CF934}"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lose"/>
        </a:ext>
      </dgm:extLst>
    </dgm:pt>
    <dgm:pt modelId="{333BED73-6B11-4D74-B4F6-4D70452D621F}" type="pres">
      <dgm:prSet presAssocID="{1E725A38-566E-4896-BCB7-82573C7CF934}" presName="spaceRect" presStyleCnt="0"/>
      <dgm:spPr/>
    </dgm:pt>
    <dgm:pt modelId="{D65054B2-E1EC-41D0-8EA6-ABAC8251B4C1}" type="pres">
      <dgm:prSet presAssocID="{1E725A38-566E-4896-BCB7-82573C7CF934}" presName="parTx" presStyleLbl="revTx" presStyleIdx="2" presStyleCnt="5">
        <dgm:presLayoutVars>
          <dgm:chMax val="0"/>
          <dgm:chPref val="0"/>
        </dgm:presLayoutVars>
      </dgm:prSet>
      <dgm:spPr/>
    </dgm:pt>
    <dgm:pt modelId="{923CFCAF-6820-4BE3-B903-DBB89F936340}" type="pres">
      <dgm:prSet presAssocID="{495E8000-E4C7-4A72-B853-550904AC7E53}" presName="sibTrans" presStyleCnt="0"/>
      <dgm:spPr/>
    </dgm:pt>
    <dgm:pt modelId="{0E953127-E8FF-4AD8-BCA2-629E9CB175AA}" type="pres">
      <dgm:prSet presAssocID="{082BAC33-411D-4CFA-9C1E-51838A16F68E}" presName="compNode" presStyleCnt="0"/>
      <dgm:spPr/>
    </dgm:pt>
    <dgm:pt modelId="{E049FC44-FA77-4CDE-9F93-E08A2D45BD77}" type="pres">
      <dgm:prSet presAssocID="{082BAC33-411D-4CFA-9C1E-51838A16F68E}" presName="bgRect" presStyleLbl="bgShp" presStyleIdx="3" presStyleCnt="5"/>
      <dgm:spPr/>
    </dgm:pt>
    <dgm:pt modelId="{E1F863EE-2465-42A6-88B9-C2F2DE28D0A5}" type="pres">
      <dgm:prSet presAssocID="{082BAC33-411D-4CFA-9C1E-51838A16F68E}"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Warning"/>
        </a:ext>
      </dgm:extLst>
    </dgm:pt>
    <dgm:pt modelId="{0F09A68E-9D32-4E2D-B371-17DDD054A125}" type="pres">
      <dgm:prSet presAssocID="{082BAC33-411D-4CFA-9C1E-51838A16F68E}" presName="spaceRect" presStyleCnt="0"/>
      <dgm:spPr/>
    </dgm:pt>
    <dgm:pt modelId="{627D0731-7F5D-4A43-B2B5-23C9CD23B725}" type="pres">
      <dgm:prSet presAssocID="{082BAC33-411D-4CFA-9C1E-51838A16F68E}" presName="parTx" presStyleLbl="revTx" presStyleIdx="3" presStyleCnt="5">
        <dgm:presLayoutVars>
          <dgm:chMax val="0"/>
          <dgm:chPref val="0"/>
        </dgm:presLayoutVars>
      </dgm:prSet>
      <dgm:spPr/>
    </dgm:pt>
    <dgm:pt modelId="{F21EBFC2-53EE-46E1-B354-88B6B7C4A117}" type="pres">
      <dgm:prSet presAssocID="{6A0EE387-0BDB-4C0B-988E-B54B785DE856}" presName="sibTrans" presStyleCnt="0"/>
      <dgm:spPr/>
    </dgm:pt>
    <dgm:pt modelId="{BBF33F66-CFAE-4C6B-A96B-F8658AB21B2C}" type="pres">
      <dgm:prSet presAssocID="{9CBD78BE-8B0B-4569-9044-388535D5907E}" presName="compNode" presStyleCnt="0"/>
      <dgm:spPr/>
    </dgm:pt>
    <dgm:pt modelId="{760B1CE6-2BD3-4892-AF75-F0DDB3F4169F}" type="pres">
      <dgm:prSet presAssocID="{9CBD78BE-8B0B-4569-9044-388535D5907E}" presName="bgRect" presStyleLbl="bgShp" presStyleIdx="4" presStyleCnt="5" custLinFactNeighborX="295" custLinFactNeighborY="33103"/>
      <dgm:spPr/>
    </dgm:pt>
    <dgm:pt modelId="{0C3E827A-D057-4717-91CD-C1D3717684D2}" type="pres">
      <dgm:prSet presAssocID="{9CBD78BE-8B0B-4569-9044-388535D5907E}"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heckmark"/>
        </a:ext>
      </dgm:extLst>
    </dgm:pt>
    <dgm:pt modelId="{62F7179F-F55A-4A85-82C8-6D4DA4ECAAA2}" type="pres">
      <dgm:prSet presAssocID="{9CBD78BE-8B0B-4569-9044-388535D5907E}" presName="spaceRect" presStyleCnt="0"/>
      <dgm:spPr/>
    </dgm:pt>
    <dgm:pt modelId="{5AF30117-0713-44DC-96E0-6B4A995DE25F}" type="pres">
      <dgm:prSet presAssocID="{9CBD78BE-8B0B-4569-9044-388535D5907E}" presName="parTx" presStyleLbl="revTx" presStyleIdx="4" presStyleCnt="5">
        <dgm:presLayoutVars>
          <dgm:chMax val="0"/>
          <dgm:chPref val="0"/>
        </dgm:presLayoutVars>
      </dgm:prSet>
      <dgm:spPr/>
    </dgm:pt>
  </dgm:ptLst>
  <dgm:cxnLst>
    <dgm:cxn modelId="{1067CB20-5F8C-4C3C-9DAC-9576036157E7}" srcId="{73B7CDD7-0D05-46B4-BAC1-75C324E541C8}" destId="{082BAC33-411D-4CFA-9C1E-51838A16F68E}" srcOrd="3" destOrd="0" parTransId="{6E9A1971-ECB4-4FE0-880F-FE50714782C1}" sibTransId="{6A0EE387-0BDB-4C0B-988E-B54B785DE856}"/>
    <dgm:cxn modelId="{52C9072B-42AB-451C-B5C0-8EB1FF39C2B9}" type="presOf" srcId="{9CBD78BE-8B0B-4569-9044-388535D5907E}" destId="{5AF30117-0713-44DC-96E0-6B4A995DE25F}" srcOrd="0" destOrd="0" presId="urn:microsoft.com/office/officeart/2018/2/layout/IconVerticalSolidList"/>
    <dgm:cxn modelId="{9B7F1C38-86DC-4E76-8E42-D520EF173C84}" type="presOf" srcId="{E692BFF4-59D8-41D7-8670-D2464DC1D527}" destId="{E5C84454-E23F-4374-A0EC-14F92CC5F69D}" srcOrd="0" destOrd="0" presId="urn:microsoft.com/office/officeart/2018/2/layout/IconVerticalSolidList"/>
    <dgm:cxn modelId="{D0365F5C-BC39-4412-BB41-3999209BDE9B}" type="presOf" srcId="{73B7CDD7-0D05-46B4-BAC1-75C324E541C8}" destId="{D15A338E-B6A7-4D2A-912A-DADD74915F59}" srcOrd="0" destOrd="0" presId="urn:microsoft.com/office/officeart/2018/2/layout/IconVerticalSolidList"/>
    <dgm:cxn modelId="{22000E60-9258-4B03-A596-B1B0D5B19862}" srcId="{73B7CDD7-0D05-46B4-BAC1-75C324E541C8}" destId="{9CBD78BE-8B0B-4569-9044-388535D5907E}" srcOrd="4" destOrd="0" parTransId="{1B3CC093-C867-436D-BA57-D4075F841670}" sibTransId="{75C9D283-39ED-4578-A583-27466DE90F78}"/>
    <dgm:cxn modelId="{1F0B9F4F-C3B7-4300-8B3B-91E5F4B521AE}" type="presOf" srcId="{082BAC33-411D-4CFA-9C1E-51838A16F68E}" destId="{627D0731-7F5D-4A43-B2B5-23C9CD23B725}" srcOrd="0" destOrd="0" presId="urn:microsoft.com/office/officeart/2018/2/layout/IconVerticalSolidList"/>
    <dgm:cxn modelId="{2602607D-4F5B-4F13-BCBC-18E0FF12D9A5}" type="presOf" srcId="{1E725A38-566E-4896-BCB7-82573C7CF934}" destId="{D65054B2-E1EC-41D0-8EA6-ABAC8251B4C1}" srcOrd="0" destOrd="0" presId="urn:microsoft.com/office/officeart/2018/2/layout/IconVerticalSolidList"/>
    <dgm:cxn modelId="{843A5899-F3DF-4C1A-81EC-C3111464CEDE}" type="presOf" srcId="{0927B31A-623B-42E8-BC11-2485B0CE191B}" destId="{2C481A46-1184-4AF5-812E-4D83FD03F6F5}" srcOrd="0" destOrd="0" presId="urn:microsoft.com/office/officeart/2018/2/layout/IconVerticalSolidList"/>
    <dgm:cxn modelId="{BC0DB0B0-D62D-4948-8365-7AC87C415923}" srcId="{73B7CDD7-0D05-46B4-BAC1-75C324E541C8}" destId="{0927B31A-623B-42E8-BC11-2485B0CE191B}" srcOrd="0" destOrd="0" parTransId="{C02FF773-EDF5-4F6D-AF25-D992E453C791}" sibTransId="{C00F1496-DCA5-40A5-BDE4-1BEDD86D9C91}"/>
    <dgm:cxn modelId="{B8A48EB7-0D4F-4154-A985-C61FAE6A0CE0}" srcId="{73B7CDD7-0D05-46B4-BAC1-75C324E541C8}" destId="{1E725A38-566E-4896-BCB7-82573C7CF934}" srcOrd="2" destOrd="0" parTransId="{7372A954-4040-4D22-BD17-AEF29D4671E5}" sibTransId="{495E8000-E4C7-4A72-B853-550904AC7E53}"/>
    <dgm:cxn modelId="{F2AC0FE3-F604-4EA4-8F03-8B1DAE5D1BDF}" srcId="{73B7CDD7-0D05-46B4-BAC1-75C324E541C8}" destId="{E692BFF4-59D8-41D7-8670-D2464DC1D527}" srcOrd="1" destOrd="0" parTransId="{94BAC623-796C-4459-8DEC-9863605CA648}" sibTransId="{28246ECF-BBC6-40B4-A499-E014B19123FF}"/>
    <dgm:cxn modelId="{BF1A84FB-EF63-461D-8149-2D50EF39D0C1}" type="presParOf" srcId="{D15A338E-B6A7-4D2A-912A-DADD74915F59}" destId="{F89842DD-C19F-4AA6-A3D1-55644916DCC9}" srcOrd="0" destOrd="0" presId="urn:microsoft.com/office/officeart/2018/2/layout/IconVerticalSolidList"/>
    <dgm:cxn modelId="{1AA284BB-2338-419D-8FCA-48A7EDA5DC1D}" type="presParOf" srcId="{F89842DD-C19F-4AA6-A3D1-55644916DCC9}" destId="{40FE23A2-AB7C-4562-843E-4A10924DEC95}" srcOrd="0" destOrd="0" presId="urn:microsoft.com/office/officeart/2018/2/layout/IconVerticalSolidList"/>
    <dgm:cxn modelId="{34EACA39-D85F-4383-9D44-F33BFB06D817}" type="presParOf" srcId="{F89842DD-C19F-4AA6-A3D1-55644916DCC9}" destId="{4705A260-E6AD-49A9-B607-3B4A6284C946}" srcOrd="1" destOrd="0" presId="urn:microsoft.com/office/officeart/2018/2/layout/IconVerticalSolidList"/>
    <dgm:cxn modelId="{AD2DC7ED-3A4E-4A29-BA4B-ECA4813C72C1}" type="presParOf" srcId="{F89842DD-C19F-4AA6-A3D1-55644916DCC9}" destId="{4F5DBAEB-E326-4164-9D71-3E8D71F67559}" srcOrd="2" destOrd="0" presId="urn:microsoft.com/office/officeart/2018/2/layout/IconVerticalSolidList"/>
    <dgm:cxn modelId="{936FB42E-B008-454C-9C55-BBE925E5E4CD}" type="presParOf" srcId="{F89842DD-C19F-4AA6-A3D1-55644916DCC9}" destId="{2C481A46-1184-4AF5-812E-4D83FD03F6F5}" srcOrd="3" destOrd="0" presId="urn:microsoft.com/office/officeart/2018/2/layout/IconVerticalSolidList"/>
    <dgm:cxn modelId="{6938372D-5AA0-4517-B581-0867B3873ECA}" type="presParOf" srcId="{D15A338E-B6A7-4D2A-912A-DADD74915F59}" destId="{B68481CA-8F5F-4F48-B840-3E17257B3E65}" srcOrd="1" destOrd="0" presId="urn:microsoft.com/office/officeart/2018/2/layout/IconVerticalSolidList"/>
    <dgm:cxn modelId="{1B3BE4DF-1F3D-4273-AC60-E61B18F2875A}" type="presParOf" srcId="{D15A338E-B6A7-4D2A-912A-DADD74915F59}" destId="{8EC78257-2B50-4D1A-8F22-695F830BACBD}" srcOrd="2" destOrd="0" presId="urn:microsoft.com/office/officeart/2018/2/layout/IconVerticalSolidList"/>
    <dgm:cxn modelId="{D87F9FA5-4DF6-4A8A-8512-A70433E62C09}" type="presParOf" srcId="{8EC78257-2B50-4D1A-8F22-695F830BACBD}" destId="{2A08DE0A-1516-4F67-B624-25463B425500}" srcOrd="0" destOrd="0" presId="urn:microsoft.com/office/officeart/2018/2/layout/IconVerticalSolidList"/>
    <dgm:cxn modelId="{777B3B01-18E9-468D-BD5F-8BC317D577E3}" type="presParOf" srcId="{8EC78257-2B50-4D1A-8F22-695F830BACBD}" destId="{536D0F5D-FBE5-4EF0-9D5D-89B9DDD7CFC2}" srcOrd="1" destOrd="0" presId="urn:microsoft.com/office/officeart/2018/2/layout/IconVerticalSolidList"/>
    <dgm:cxn modelId="{5AE15257-9D17-49FE-B6D6-909DC817A8B2}" type="presParOf" srcId="{8EC78257-2B50-4D1A-8F22-695F830BACBD}" destId="{DB964DBC-07C1-4224-8D57-64BCAC065C9B}" srcOrd="2" destOrd="0" presId="urn:microsoft.com/office/officeart/2018/2/layout/IconVerticalSolidList"/>
    <dgm:cxn modelId="{8252DFFF-A8CA-4D31-B3CA-2C56161D06FA}" type="presParOf" srcId="{8EC78257-2B50-4D1A-8F22-695F830BACBD}" destId="{E5C84454-E23F-4374-A0EC-14F92CC5F69D}" srcOrd="3" destOrd="0" presId="urn:microsoft.com/office/officeart/2018/2/layout/IconVerticalSolidList"/>
    <dgm:cxn modelId="{586E57EA-F1F2-41E3-B17D-AE6910F74F6E}" type="presParOf" srcId="{D15A338E-B6A7-4D2A-912A-DADD74915F59}" destId="{E4297E53-6711-4115-A681-98800ABC3EDD}" srcOrd="3" destOrd="0" presId="urn:microsoft.com/office/officeart/2018/2/layout/IconVerticalSolidList"/>
    <dgm:cxn modelId="{810EE434-BA25-41F2-841B-4BD4A7C512B2}" type="presParOf" srcId="{D15A338E-B6A7-4D2A-912A-DADD74915F59}" destId="{1947CF92-C0B4-4FBD-A746-0F4917F5D4B3}" srcOrd="4" destOrd="0" presId="urn:microsoft.com/office/officeart/2018/2/layout/IconVerticalSolidList"/>
    <dgm:cxn modelId="{04D058FB-F532-450E-B03D-917F412D8873}" type="presParOf" srcId="{1947CF92-C0B4-4FBD-A746-0F4917F5D4B3}" destId="{591E2E48-6AAF-4FE2-B99D-9DB9D6A82372}" srcOrd="0" destOrd="0" presId="urn:microsoft.com/office/officeart/2018/2/layout/IconVerticalSolidList"/>
    <dgm:cxn modelId="{E7911AF6-C1AD-4A78-91B1-16A7589D4BB3}" type="presParOf" srcId="{1947CF92-C0B4-4FBD-A746-0F4917F5D4B3}" destId="{3C4AB58D-FBF9-4D51-ACAC-488B36BC0C64}" srcOrd="1" destOrd="0" presId="urn:microsoft.com/office/officeart/2018/2/layout/IconVerticalSolidList"/>
    <dgm:cxn modelId="{80B0B044-099B-4545-92D8-85656F551666}" type="presParOf" srcId="{1947CF92-C0B4-4FBD-A746-0F4917F5D4B3}" destId="{333BED73-6B11-4D74-B4F6-4D70452D621F}" srcOrd="2" destOrd="0" presId="urn:microsoft.com/office/officeart/2018/2/layout/IconVerticalSolidList"/>
    <dgm:cxn modelId="{0596EA75-3918-4012-8502-33153A44C128}" type="presParOf" srcId="{1947CF92-C0B4-4FBD-A746-0F4917F5D4B3}" destId="{D65054B2-E1EC-41D0-8EA6-ABAC8251B4C1}" srcOrd="3" destOrd="0" presId="urn:microsoft.com/office/officeart/2018/2/layout/IconVerticalSolidList"/>
    <dgm:cxn modelId="{898EC55E-68E0-4B08-96D4-D1333B5F00B4}" type="presParOf" srcId="{D15A338E-B6A7-4D2A-912A-DADD74915F59}" destId="{923CFCAF-6820-4BE3-B903-DBB89F936340}" srcOrd="5" destOrd="0" presId="urn:microsoft.com/office/officeart/2018/2/layout/IconVerticalSolidList"/>
    <dgm:cxn modelId="{F712D91E-FC86-43C1-8CA2-F195683FF7FF}" type="presParOf" srcId="{D15A338E-B6A7-4D2A-912A-DADD74915F59}" destId="{0E953127-E8FF-4AD8-BCA2-629E9CB175AA}" srcOrd="6" destOrd="0" presId="urn:microsoft.com/office/officeart/2018/2/layout/IconVerticalSolidList"/>
    <dgm:cxn modelId="{E788E2A3-75EA-4C70-BD86-F5864E70102A}" type="presParOf" srcId="{0E953127-E8FF-4AD8-BCA2-629E9CB175AA}" destId="{E049FC44-FA77-4CDE-9F93-E08A2D45BD77}" srcOrd="0" destOrd="0" presId="urn:microsoft.com/office/officeart/2018/2/layout/IconVerticalSolidList"/>
    <dgm:cxn modelId="{E0B4FD3C-1678-4695-9B71-835A905A5DFC}" type="presParOf" srcId="{0E953127-E8FF-4AD8-BCA2-629E9CB175AA}" destId="{E1F863EE-2465-42A6-88B9-C2F2DE28D0A5}" srcOrd="1" destOrd="0" presId="urn:microsoft.com/office/officeart/2018/2/layout/IconVerticalSolidList"/>
    <dgm:cxn modelId="{7AD7B00D-A305-468B-A468-1511595569EC}" type="presParOf" srcId="{0E953127-E8FF-4AD8-BCA2-629E9CB175AA}" destId="{0F09A68E-9D32-4E2D-B371-17DDD054A125}" srcOrd="2" destOrd="0" presId="urn:microsoft.com/office/officeart/2018/2/layout/IconVerticalSolidList"/>
    <dgm:cxn modelId="{E0F7D25F-F280-4244-817F-1348E1DB1FC5}" type="presParOf" srcId="{0E953127-E8FF-4AD8-BCA2-629E9CB175AA}" destId="{627D0731-7F5D-4A43-B2B5-23C9CD23B725}" srcOrd="3" destOrd="0" presId="urn:microsoft.com/office/officeart/2018/2/layout/IconVerticalSolidList"/>
    <dgm:cxn modelId="{1FE22CB2-38DE-453F-840F-B4457DFADCB0}" type="presParOf" srcId="{D15A338E-B6A7-4D2A-912A-DADD74915F59}" destId="{F21EBFC2-53EE-46E1-B354-88B6B7C4A117}" srcOrd="7" destOrd="0" presId="urn:microsoft.com/office/officeart/2018/2/layout/IconVerticalSolidList"/>
    <dgm:cxn modelId="{0A4C1190-85E5-402A-9883-C573A48E9E01}" type="presParOf" srcId="{D15A338E-B6A7-4D2A-912A-DADD74915F59}" destId="{BBF33F66-CFAE-4C6B-A96B-F8658AB21B2C}" srcOrd="8" destOrd="0" presId="urn:microsoft.com/office/officeart/2018/2/layout/IconVerticalSolidList"/>
    <dgm:cxn modelId="{DC08B50C-E47D-4A45-B90F-1BE2804130D7}" type="presParOf" srcId="{BBF33F66-CFAE-4C6B-A96B-F8658AB21B2C}" destId="{760B1CE6-2BD3-4892-AF75-F0DDB3F4169F}" srcOrd="0" destOrd="0" presId="urn:microsoft.com/office/officeart/2018/2/layout/IconVerticalSolidList"/>
    <dgm:cxn modelId="{73A207B6-E876-4938-946B-9B4D017CAFEB}" type="presParOf" srcId="{BBF33F66-CFAE-4C6B-A96B-F8658AB21B2C}" destId="{0C3E827A-D057-4717-91CD-C1D3717684D2}" srcOrd="1" destOrd="0" presId="urn:microsoft.com/office/officeart/2018/2/layout/IconVerticalSolidList"/>
    <dgm:cxn modelId="{434FF95E-44CB-4CDF-831D-A67112461F42}" type="presParOf" srcId="{BBF33F66-CFAE-4C6B-A96B-F8658AB21B2C}" destId="{62F7179F-F55A-4A85-82C8-6D4DA4ECAAA2}" srcOrd="2" destOrd="0" presId="urn:microsoft.com/office/officeart/2018/2/layout/IconVerticalSolidList"/>
    <dgm:cxn modelId="{E25177CC-C5B0-4EAF-8105-DA5B61CEB245}" type="presParOf" srcId="{BBF33F66-CFAE-4C6B-A96B-F8658AB21B2C}" destId="{5AF30117-0713-44DC-96E0-6B4A995DE25F}"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BBBCF8-0349-488D-ACF2-83F979181589}"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1683ABEC-DF9C-433F-8334-92A35754712F}">
      <dgm:prSet/>
      <dgm:spPr/>
      <dgm:t>
        <a:bodyPr/>
        <a:lstStyle/>
        <a:p>
          <a:pPr>
            <a:lnSpc>
              <a:spcPct val="100000"/>
            </a:lnSpc>
          </a:pPr>
          <a:r>
            <a:rPr lang="en-US"/>
            <a:t>This is a web and email service that brands your contact info and sends market and neighborhood updates to your clients  </a:t>
          </a:r>
        </a:p>
      </dgm:t>
    </dgm:pt>
    <dgm:pt modelId="{A76EF70E-B31E-436F-9845-AEDCE96315DB}" type="parTrans" cxnId="{61E7ABAD-9D59-41AD-845A-508BBD00EAD9}">
      <dgm:prSet/>
      <dgm:spPr/>
      <dgm:t>
        <a:bodyPr/>
        <a:lstStyle/>
        <a:p>
          <a:endParaRPr lang="en-US"/>
        </a:p>
      </dgm:t>
    </dgm:pt>
    <dgm:pt modelId="{EBFBFAD4-A0AC-4A23-9E50-A98009E6A5FB}" type="sibTrans" cxnId="{61E7ABAD-9D59-41AD-845A-508BBD00EAD9}">
      <dgm:prSet/>
      <dgm:spPr/>
      <dgm:t>
        <a:bodyPr/>
        <a:lstStyle/>
        <a:p>
          <a:endParaRPr lang="en-US"/>
        </a:p>
      </dgm:t>
    </dgm:pt>
    <dgm:pt modelId="{14F69298-46CB-4C4E-A394-22718E512E8F}">
      <dgm:prSet/>
      <dgm:spPr/>
      <dgm:t>
        <a:bodyPr/>
        <a:lstStyle/>
        <a:p>
          <a:pPr>
            <a:lnSpc>
              <a:spcPct val="100000"/>
            </a:lnSpc>
          </a:pPr>
          <a:r>
            <a:rPr lang="en-US"/>
            <a:t>Electronic version of branded notepads and calendars</a:t>
          </a:r>
        </a:p>
      </dgm:t>
    </dgm:pt>
    <dgm:pt modelId="{4E213920-655C-4EA2-835C-1A969CA6E2A6}" type="parTrans" cxnId="{26F30BC8-174D-4348-BC9A-0D90AE661E17}">
      <dgm:prSet/>
      <dgm:spPr/>
      <dgm:t>
        <a:bodyPr/>
        <a:lstStyle/>
        <a:p>
          <a:endParaRPr lang="en-US"/>
        </a:p>
      </dgm:t>
    </dgm:pt>
    <dgm:pt modelId="{62CCA3DA-9498-49AC-BA18-8AEC9FBF032A}" type="sibTrans" cxnId="{26F30BC8-174D-4348-BC9A-0D90AE661E17}">
      <dgm:prSet/>
      <dgm:spPr/>
      <dgm:t>
        <a:bodyPr/>
        <a:lstStyle/>
        <a:p>
          <a:endParaRPr lang="en-US"/>
        </a:p>
      </dgm:t>
    </dgm:pt>
    <dgm:pt modelId="{CC79EA46-2B77-4CC8-8F09-CE771D2EC7DD}">
      <dgm:prSet/>
      <dgm:spPr/>
      <dgm:t>
        <a:bodyPr/>
        <a:lstStyle/>
        <a:p>
          <a:pPr>
            <a:lnSpc>
              <a:spcPct val="100000"/>
            </a:lnSpc>
          </a:pPr>
          <a:r>
            <a:rPr lang="en-US"/>
            <a:t>Keeps clients informed on home sales in their neighborhood</a:t>
          </a:r>
        </a:p>
      </dgm:t>
    </dgm:pt>
    <dgm:pt modelId="{3A215CCF-FE9A-444E-834B-7EF6F7A588CB}" type="parTrans" cxnId="{B229E79A-287B-439C-B248-902892E69055}">
      <dgm:prSet/>
      <dgm:spPr/>
      <dgm:t>
        <a:bodyPr/>
        <a:lstStyle/>
        <a:p>
          <a:endParaRPr lang="en-US"/>
        </a:p>
      </dgm:t>
    </dgm:pt>
    <dgm:pt modelId="{D886C596-E84B-44B3-8A2B-2FF67A3B0AF9}" type="sibTrans" cxnId="{B229E79A-287B-439C-B248-902892E69055}">
      <dgm:prSet/>
      <dgm:spPr/>
      <dgm:t>
        <a:bodyPr/>
        <a:lstStyle/>
        <a:p>
          <a:endParaRPr lang="en-US"/>
        </a:p>
      </dgm:t>
    </dgm:pt>
    <dgm:pt modelId="{B2958426-9B4E-4479-9CBC-6793BFC01122}" type="pres">
      <dgm:prSet presAssocID="{7EBBBCF8-0349-488D-ACF2-83F979181589}" presName="root" presStyleCnt="0">
        <dgm:presLayoutVars>
          <dgm:dir/>
          <dgm:resizeHandles val="exact"/>
        </dgm:presLayoutVars>
      </dgm:prSet>
      <dgm:spPr/>
    </dgm:pt>
    <dgm:pt modelId="{64EECA04-FF48-4C41-BB15-3698C125969C}" type="pres">
      <dgm:prSet presAssocID="{1683ABEC-DF9C-433F-8334-92A35754712F}" presName="compNode" presStyleCnt="0"/>
      <dgm:spPr/>
    </dgm:pt>
    <dgm:pt modelId="{A06C9A4C-A0A1-43AA-A90F-B2759DE79C69}" type="pres">
      <dgm:prSet presAssocID="{1683ABEC-DF9C-433F-8334-92A35754712F}" presName="bgRect" presStyleLbl="bgShp" presStyleIdx="0" presStyleCnt="3"/>
      <dgm:spPr/>
    </dgm:pt>
    <dgm:pt modelId="{2F23BC68-5F2B-45A8-877F-902286FD198D}" type="pres">
      <dgm:prSet presAssocID="{1683ABEC-DF9C-433F-8334-92A35754712F}"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Envelope"/>
        </a:ext>
      </dgm:extLst>
    </dgm:pt>
    <dgm:pt modelId="{45175224-323D-4D5C-9E3B-AC3CFE922B5D}" type="pres">
      <dgm:prSet presAssocID="{1683ABEC-DF9C-433F-8334-92A35754712F}" presName="spaceRect" presStyleCnt="0"/>
      <dgm:spPr/>
    </dgm:pt>
    <dgm:pt modelId="{AD017681-E45D-426C-B41C-5BA1D6ADEE0B}" type="pres">
      <dgm:prSet presAssocID="{1683ABEC-DF9C-433F-8334-92A35754712F}" presName="parTx" presStyleLbl="revTx" presStyleIdx="0" presStyleCnt="3">
        <dgm:presLayoutVars>
          <dgm:chMax val="0"/>
          <dgm:chPref val="0"/>
        </dgm:presLayoutVars>
      </dgm:prSet>
      <dgm:spPr/>
    </dgm:pt>
    <dgm:pt modelId="{ADF99705-EABA-4CC1-A78C-9D284A51093C}" type="pres">
      <dgm:prSet presAssocID="{EBFBFAD4-A0AC-4A23-9E50-A98009E6A5FB}" presName="sibTrans" presStyleCnt="0"/>
      <dgm:spPr/>
    </dgm:pt>
    <dgm:pt modelId="{45651BA5-7421-4745-A94B-50F0FE8A39C7}" type="pres">
      <dgm:prSet presAssocID="{14F69298-46CB-4C4E-A394-22718E512E8F}" presName="compNode" presStyleCnt="0"/>
      <dgm:spPr/>
    </dgm:pt>
    <dgm:pt modelId="{A44C3298-99A5-45C3-8D0A-F292AF273413}" type="pres">
      <dgm:prSet presAssocID="{14F69298-46CB-4C4E-A394-22718E512E8F}" presName="bgRect" presStyleLbl="bgShp" presStyleIdx="1" presStyleCnt="3" custLinFactNeighborX="-515" custLinFactNeighborY="914"/>
      <dgm:spPr/>
    </dgm:pt>
    <dgm:pt modelId="{3C7C0DB0-46A3-4844-BA05-24A5F1416B4F}" type="pres">
      <dgm:prSet presAssocID="{14F69298-46CB-4C4E-A394-22718E512E8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ablet"/>
        </a:ext>
      </dgm:extLst>
    </dgm:pt>
    <dgm:pt modelId="{86BBFFE1-DF04-4B67-BA4B-7C0C23817570}" type="pres">
      <dgm:prSet presAssocID="{14F69298-46CB-4C4E-A394-22718E512E8F}" presName="spaceRect" presStyleCnt="0"/>
      <dgm:spPr/>
    </dgm:pt>
    <dgm:pt modelId="{BED5B388-0892-4DF9-8392-1C6A93CAD7AA}" type="pres">
      <dgm:prSet presAssocID="{14F69298-46CB-4C4E-A394-22718E512E8F}" presName="parTx" presStyleLbl="revTx" presStyleIdx="1" presStyleCnt="3">
        <dgm:presLayoutVars>
          <dgm:chMax val="0"/>
          <dgm:chPref val="0"/>
        </dgm:presLayoutVars>
      </dgm:prSet>
      <dgm:spPr/>
    </dgm:pt>
    <dgm:pt modelId="{5F3E5DBA-CDC1-472D-9819-0D82313E77B1}" type="pres">
      <dgm:prSet presAssocID="{62CCA3DA-9498-49AC-BA18-8AEC9FBF032A}" presName="sibTrans" presStyleCnt="0"/>
      <dgm:spPr/>
    </dgm:pt>
    <dgm:pt modelId="{0B74F34A-4526-45E8-A715-633AB43BA969}" type="pres">
      <dgm:prSet presAssocID="{CC79EA46-2B77-4CC8-8F09-CE771D2EC7DD}" presName="compNode" presStyleCnt="0"/>
      <dgm:spPr/>
    </dgm:pt>
    <dgm:pt modelId="{2D039E0D-20A0-4324-A523-8708A5A7C193}" type="pres">
      <dgm:prSet presAssocID="{CC79EA46-2B77-4CC8-8F09-CE771D2EC7DD}" presName="bgRect" presStyleLbl="bgShp" presStyleIdx="2" presStyleCnt="3"/>
      <dgm:spPr/>
    </dgm:pt>
    <dgm:pt modelId="{01BC9D74-FA19-471C-9F1C-20FCCB6ED63F}" type="pres">
      <dgm:prSet presAssocID="{CC79EA46-2B77-4CC8-8F09-CE771D2EC7D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uburban scene"/>
        </a:ext>
      </dgm:extLst>
    </dgm:pt>
    <dgm:pt modelId="{0FC69A0A-DC25-4BC1-83A6-6BFC43B0D0FD}" type="pres">
      <dgm:prSet presAssocID="{CC79EA46-2B77-4CC8-8F09-CE771D2EC7DD}" presName="spaceRect" presStyleCnt="0"/>
      <dgm:spPr/>
    </dgm:pt>
    <dgm:pt modelId="{1A4B1D2F-5DCB-4C9A-BFA8-711A53F5A0F9}" type="pres">
      <dgm:prSet presAssocID="{CC79EA46-2B77-4CC8-8F09-CE771D2EC7DD}" presName="parTx" presStyleLbl="revTx" presStyleIdx="2" presStyleCnt="3">
        <dgm:presLayoutVars>
          <dgm:chMax val="0"/>
          <dgm:chPref val="0"/>
        </dgm:presLayoutVars>
      </dgm:prSet>
      <dgm:spPr/>
    </dgm:pt>
  </dgm:ptLst>
  <dgm:cxnLst>
    <dgm:cxn modelId="{649D0E23-C40F-4827-BB87-EB2C933E0296}" type="presOf" srcId="{CC79EA46-2B77-4CC8-8F09-CE771D2EC7DD}" destId="{1A4B1D2F-5DCB-4C9A-BFA8-711A53F5A0F9}" srcOrd="0" destOrd="0" presId="urn:microsoft.com/office/officeart/2018/2/layout/IconVerticalSolidList"/>
    <dgm:cxn modelId="{B229E79A-287B-439C-B248-902892E69055}" srcId="{7EBBBCF8-0349-488D-ACF2-83F979181589}" destId="{CC79EA46-2B77-4CC8-8F09-CE771D2EC7DD}" srcOrd="2" destOrd="0" parTransId="{3A215CCF-FE9A-444E-834B-7EF6F7A588CB}" sibTransId="{D886C596-E84B-44B3-8A2B-2FF67A3B0AF9}"/>
    <dgm:cxn modelId="{61E7ABAD-9D59-41AD-845A-508BBD00EAD9}" srcId="{7EBBBCF8-0349-488D-ACF2-83F979181589}" destId="{1683ABEC-DF9C-433F-8334-92A35754712F}" srcOrd="0" destOrd="0" parTransId="{A76EF70E-B31E-436F-9845-AEDCE96315DB}" sibTransId="{EBFBFAD4-A0AC-4A23-9E50-A98009E6A5FB}"/>
    <dgm:cxn modelId="{027DC5B5-91F4-455F-A7A9-B98AD02F6311}" type="presOf" srcId="{7EBBBCF8-0349-488D-ACF2-83F979181589}" destId="{B2958426-9B4E-4479-9CBC-6793BFC01122}" srcOrd="0" destOrd="0" presId="urn:microsoft.com/office/officeart/2018/2/layout/IconVerticalSolidList"/>
    <dgm:cxn modelId="{C55E0CBC-F827-49AC-9BA1-F77B74D34C4D}" type="presOf" srcId="{1683ABEC-DF9C-433F-8334-92A35754712F}" destId="{AD017681-E45D-426C-B41C-5BA1D6ADEE0B}" srcOrd="0" destOrd="0" presId="urn:microsoft.com/office/officeart/2018/2/layout/IconVerticalSolidList"/>
    <dgm:cxn modelId="{26F30BC8-174D-4348-BC9A-0D90AE661E17}" srcId="{7EBBBCF8-0349-488D-ACF2-83F979181589}" destId="{14F69298-46CB-4C4E-A394-22718E512E8F}" srcOrd="1" destOrd="0" parTransId="{4E213920-655C-4EA2-835C-1A969CA6E2A6}" sibTransId="{62CCA3DA-9498-49AC-BA18-8AEC9FBF032A}"/>
    <dgm:cxn modelId="{13CA5CD7-9AD6-40EF-84DA-550A027C1407}" type="presOf" srcId="{14F69298-46CB-4C4E-A394-22718E512E8F}" destId="{BED5B388-0892-4DF9-8392-1C6A93CAD7AA}" srcOrd="0" destOrd="0" presId="urn:microsoft.com/office/officeart/2018/2/layout/IconVerticalSolidList"/>
    <dgm:cxn modelId="{87F7B771-A243-43D6-B778-2F71663324F9}" type="presParOf" srcId="{B2958426-9B4E-4479-9CBC-6793BFC01122}" destId="{64EECA04-FF48-4C41-BB15-3698C125969C}" srcOrd="0" destOrd="0" presId="urn:microsoft.com/office/officeart/2018/2/layout/IconVerticalSolidList"/>
    <dgm:cxn modelId="{9F8A0B9E-A00F-4A3C-ABF5-D809DEA782CE}" type="presParOf" srcId="{64EECA04-FF48-4C41-BB15-3698C125969C}" destId="{A06C9A4C-A0A1-43AA-A90F-B2759DE79C69}" srcOrd="0" destOrd="0" presId="urn:microsoft.com/office/officeart/2018/2/layout/IconVerticalSolidList"/>
    <dgm:cxn modelId="{854B78DA-7CAA-44D5-99BE-244DAD1FF91D}" type="presParOf" srcId="{64EECA04-FF48-4C41-BB15-3698C125969C}" destId="{2F23BC68-5F2B-45A8-877F-902286FD198D}" srcOrd="1" destOrd="0" presId="urn:microsoft.com/office/officeart/2018/2/layout/IconVerticalSolidList"/>
    <dgm:cxn modelId="{FED0235E-5F32-46D7-A47E-08856C3A6840}" type="presParOf" srcId="{64EECA04-FF48-4C41-BB15-3698C125969C}" destId="{45175224-323D-4D5C-9E3B-AC3CFE922B5D}" srcOrd="2" destOrd="0" presId="urn:microsoft.com/office/officeart/2018/2/layout/IconVerticalSolidList"/>
    <dgm:cxn modelId="{BA3BE9C2-9500-4938-9268-E8801E259B83}" type="presParOf" srcId="{64EECA04-FF48-4C41-BB15-3698C125969C}" destId="{AD017681-E45D-426C-B41C-5BA1D6ADEE0B}" srcOrd="3" destOrd="0" presId="urn:microsoft.com/office/officeart/2018/2/layout/IconVerticalSolidList"/>
    <dgm:cxn modelId="{BA536204-A335-42AD-BAF0-F703A3CC18C4}" type="presParOf" srcId="{B2958426-9B4E-4479-9CBC-6793BFC01122}" destId="{ADF99705-EABA-4CC1-A78C-9D284A51093C}" srcOrd="1" destOrd="0" presId="urn:microsoft.com/office/officeart/2018/2/layout/IconVerticalSolidList"/>
    <dgm:cxn modelId="{F8B629E2-320F-41DE-AA91-A4F979185AC8}" type="presParOf" srcId="{B2958426-9B4E-4479-9CBC-6793BFC01122}" destId="{45651BA5-7421-4745-A94B-50F0FE8A39C7}" srcOrd="2" destOrd="0" presId="urn:microsoft.com/office/officeart/2018/2/layout/IconVerticalSolidList"/>
    <dgm:cxn modelId="{D13090AD-31CF-48CE-ACBD-4D3B558A45AE}" type="presParOf" srcId="{45651BA5-7421-4745-A94B-50F0FE8A39C7}" destId="{A44C3298-99A5-45C3-8D0A-F292AF273413}" srcOrd="0" destOrd="0" presId="urn:microsoft.com/office/officeart/2018/2/layout/IconVerticalSolidList"/>
    <dgm:cxn modelId="{C9C1EE5C-19AA-45F7-B728-A43AE4E6952C}" type="presParOf" srcId="{45651BA5-7421-4745-A94B-50F0FE8A39C7}" destId="{3C7C0DB0-46A3-4844-BA05-24A5F1416B4F}" srcOrd="1" destOrd="0" presId="urn:microsoft.com/office/officeart/2018/2/layout/IconVerticalSolidList"/>
    <dgm:cxn modelId="{95A7A8E4-C32A-42E7-9C25-9F3FA409FEA8}" type="presParOf" srcId="{45651BA5-7421-4745-A94B-50F0FE8A39C7}" destId="{86BBFFE1-DF04-4B67-BA4B-7C0C23817570}" srcOrd="2" destOrd="0" presId="urn:microsoft.com/office/officeart/2018/2/layout/IconVerticalSolidList"/>
    <dgm:cxn modelId="{5A04C088-D6FA-4BB7-BB04-16E8D9DA6824}" type="presParOf" srcId="{45651BA5-7421-4745-A94B-50F0FE8A39C7}" destId="{BED5B388-0892-4DF9-8392-1C6A93CAD7AA}" srcOrd="3" destOrd="0" presId="urn:microsoft.com/office/officeart/2018/2/layout/IconVerticalSolidList"/>
    <dgm:cxn modelId="{49B7304D-E85F-4541-85AC-EE003769E401}" type="presParOf" srcId="{B2958426-9B4E-4479-9CBC-6793BFC01122}" destId="{5F3E5DBA-CDC1-472D-9819-0D82313E77B1}" srcOrd="3" destOrd="0" presId="urn:microsoft.com/office/officeart/2018/2/layout/IconVerticalSolidList"/>
    <dgm:cxn modelId="{729C408C-0D0F-4220-B972-3E6EEA82E978}" type="presParOf" srcId="{B2958426-9B4E-4479-9CBC-6793BFC01122}" destId="{0B74F34A-4526-45E8-A715-633AB43BA969}" srcOrd="4" destOrd="0" presId="urn:microsoft.com/office/officeart/2018/2/layout/IconVerticalSolidList"/>
    <dgm:cxn modelId="{6F1118F1-40BC-4F0A-8767-CB7AA8BB3282}" type="presParOf" srcId="{0B74F34A-4526-45E8-A715-633AB43BA969}" destId="{2D039E0D-20A0-4324-A523-8708A5A7C193}" srcOrd="0" destOrd="0" presId="urn:microsoft.com/office/officeart/2018/2/layout/IconVerticalSolidList"/>
    <dgm:cxn modelId="{1D36DA7E-44BE-4F37-AAC4-D89788B06CFF}" type="presParOf" srcId="{0B74F34A-4526-45E8-A715-633AB43BA969}" destId="{01BC9D74-FA19-471C-9F1C-20FCCB6ED63F}" srcOrd="1" destOrd="0" presId="urn:microsoft.com/office/officeart/2018/2/layout/IconVerticalSolidList"/>
    <dgm:cxn modelId="{701E7758-5B43-420B-99A1-8EA5A4203EFB}" type="presParOf" srcId="{0B74F34A-4526-45E8-A715-633AB43BA969}" destId="{0FC69A0A-DC25-4BC1-83A6-6BFC43B0D0FD}" srcOrd="2" destOrd="0" presId="urn:microsoft.com/office/officeart/2018/2/layout/IconVerticalSolidList"/>
    <dgm:cxn modelId="{EA0E6D01-7F34-4E4D-A84B-AE03BED07E3B}" type="presParOf" srcId="{0B74F34A-4526-45E8-A715-633AB43BA969}" destId="{1A4B1D2F-5DCB-4C9A-BFA8-711A53F5A0F9}"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CB23215-65E0-4051-BC59-B74C5FC0E4D5}"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3309D0A0-F7E8-459F-83B4-6616F76C773C}">
      <dgm:prSet/>
      <dgm:spPr/>
      <dgm:t>
        <a:bodyPr/>
        <a:lstStyle/>
        <a:p>
          <a:pPr>
            <a:lnSpc>
              <a:spcPct val="100000"/>
            </a:lnSpc>
          </a:pPr>
          <a:r>
            <a:rPr lang="en-US"/>
            <a:t>No need to search in a separate Realist platform</a:t>
          </a:r>
        </a:p>
      </dgm:t>
    </dgm:pt>
    <dgm:pt modelId="{8DF02B6D-944D-4425-9A3D-21072C660C28}" type="parTrans" cxnId="{3EDEE202-C095-4614-8BE8-7835BC667A02}">
      <dgm:prSet/>
      <dgm:spPr/>
      <dgm:t>
        <a:bodyPr/>
        <a:lstStyle/>
        <a:p>
          <a:endParaRPr lang="en-US"/>
        </a:p>
      </dgm:t>
    </dgm:pt>
    <dgm:pt modelId="{0471F24D-57A1-4764-B546-250B149F67ED}" type="sibTrans" cxnId="{3EDEE202-C095-4614-8BE8-7835BC667A02}">
      <dgm:prSet/>
      <dgm:spPr/>
      <dgm:t>
        <a:bodyPr/>
        <a:lstStyle/>
        <a:p>
          <a:endParaRPr lang="en-US"/>
        </a:p>
      </dgm:t>
    </dgm:pt>
    <dgm:pt modelId="{92F06DCF-DA60-408D-B4C8-94E5DDD7EF99}">
      <dgm:prSet/>
      <dgm:spPr/>
      <dgm:t>
        <a:bodyPr/>
        <a:lstStyle/>
        <a:p>
          <a:pPr>
            <a:lnSpc>
              <a:spcPct val="100000"/>
            </a:lnSpc>
          </a:pPr>
          <a:r>
            <a:rPr lang="en-US"/>
            <a:t>Farm Neighborhoods directly in Matrix</a:t>
          </a:r>
        </a:p>
      </dgm:t>
    </dgm:pt>
    <dgm:pt modelId="{1906D846-A07E-40ED-9D5B-9F23B8DE0357}" type="parTrans" cxnId="{099A272D-C9C9-465D-A715-75A312219E80}">
      <dgm:prSet/>
      <dgm:spPr/>
      <dgm:t>
        <a:bodyPr/>
        <a:lstStyle/>
        <a:p>
          <a:endParaRPr lang="en-US"/>
        </a:p>
      </dgm:t>
    </dgm:pt>
    <dgm:pt modelId="{0698A9B3-90C0-4E80-9335-C1BE784EB929}" type="sibTrans" cxnId="{099A272D-C9C9-465D-A715-75A312219E80}">
      <dgm:prSet/>
      <dgm:spPr/>
      <dgm:t>
        <a:bodyPr/>
        <a:lstStyle/>
        <a:p>
          <a:endParaRPr lang="en-US"/>
        </a:p>
      </dgm:t>
    </dgm:pt>
    <dgm:pt modelId="{5FC5C802-15BB-4B24-8DE2-B07813D6F992}">
      <dgm:prSet/>
      <dgm:spPr/>
      <dgm:t>
        <a:bodyPr/>
        <a:lstStyle/>
        <a:p>
          <a:pPr>
            <a:lnSpc>
              <a:spcPct val="100000"/>
            </a:lnSpc>
          </a:pPr>
          <a:r>
            <a:rPr lang="en-US"/>
            <a:t>Print Mailing labels</a:t>
          </a:r>
        </a:p>
      </dgm:t>
    </dgm:pt>
    <dgm:pt modelId="{2C0459DB-9D23-4DC5-9A7F-5D4BF0C4A20B}" type="parTrans" cxnId="{CCE47235-0D49-48EC-988A-19A9EA892D79}">
      <dgm:prSet/>
      <dgm:spPr/>
      <dgm:t>
        <a:bodyPr/>
        <a:lstStyle/>
        <a:p>
          <a:endParaRPr lang="en-US"/>
        </a:p>
      </dgm:t>
    </dgm:pt>
    <dgm:pt modelId="{826FA8D6-9370-4921-B8BC-40C9684D00B5}" type="sibTrans" cxnId="{CCE47235-0D49-48EC-988A-19A9EA892D79}">
      <dgm:prSet/>
      <dgm:spPr/>
      <dgm:t>
        <a:bodyPr/>
        <a:lstStyle/>
        <a:p>
          <a:endParaRPr lang="en-US"/>
        </a:p>
      </dgm:t>
    </dgm:pt>
    <dgm:pt modelId="{77784DFD-B2A3-43E9-8650-99A0AB793017}" type="pres">
      <dgm:prSet presAssocID="{1CB23215-65E0-4051-BC59-B74C5FC0E4D5}" presName="root" presStyleCnt="0">
        <dgm:presLayoutVars>
          <dgm:dir/>
          <dgm:resizeHandles val="exact"/>
        </dgm:presLayoutVars>
      </dgm:prSet>
      <dgm:spPr/>
    </dgm:pt>
    <dgm:pt modelId="{EC55E402-34DC-4D7E-9302-DDFAF7F83084}" type="pres">
      <dgm:prSet presAssocID="{3309D0A0-F7E8-459F-83B4-6616F76C773C}" presName="compNode" presStyleCnt="0"/>
      <dgm:spPr/>
    </dgm:pt>
    <dgm:pt modelId="{D5F762A9-14C0-4AA7-913A-D37DE142466A}" type="pres">
      <dgm:prSet presAssocID="{3309D0A0-F7E8-459F-83B4-6616F76C773C}" presName="bgRect" presStyleLbl="bgShp" presStyleIdx="0" presStyleCnt="3" custLinFactNeighborX="-515" custLinFactNeighborY="-16277"/>
      <dgm:spPr/>
    </dgm:pt>
    <dgm:pt modelId="{F263BC7D-3292-4AA5-9700-AFF740975B86}" type="pres">
      <dgm:prSet presAssocID="{3309D0A0-F7E8-459F-83B4-6616F76C773C}"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Filter"/>
        </a:ext>
      </dgm:extLst>
    </dgm:pt>
    <dgm:pt modelId="{5ED220E0-6D40-46F3-AB01-567EE714DD72}" type="pres">
      <dgm:prSet presAssocID="{3309D0A0-F7E8-459F-83B4-6616F76C773C}" presName="spaceRect" presStyleCnt="0"/>
      <dgm:spPr/>
    </dgm:pt>
    <dgm:pt modelId="{1B552237-9DC1-4070-B998-A7730D477D27}" type="pres">
      <dgm:prSet presAssocID="{3309D0A0-F7E8-459F-83B4-6616F76C773C}" presName="parTx" presStyleLbl="revTx" presStyleIdx="0" presStyleCnt="3">
        <dgm:presLayoutVars>
          <dgm:chMax val="0"/>
          <dgm:chPref val="0"/>
        </dgm:presLayoutVars>
      </dgm:prSet>
      <dgm:spPr/>
    </dgm:pt>
    <dgm:pt modelId="{B7F6314D-A031-4E29-9E7D-8FB5AE19A37D}" type="pres">
      <dgm:prSet presAssocID="{0471F24D-57A1-4764-B546-250B149F67ED}" presName="sibTrans" presStyleCnt="0"/>
      <dgm:spPr/>
    </dgm:pt>
    <dgm:pt modelId="{41366FD2-C5AC-4EF9-9F43-EE75A0CFB0A9}" type="pres">
      <dgm:prSet presAssocID="{92F06DCF-DA60-408D-B4C8-94E5DDD7EF99}" presName="compNode" presStyleCnt="0"/>
      <dgm:spPr/>
    </dgm:pt>
    <dgm:pt modelId="{AF23C288-2777-4A00-89EF-1DF0B3BEC899}" type="pres">
      <dgm:prSet presAssocID="{92F06DCF-DA60-408D-B4C8-94E5DDD7EF99}" presName="bgRect" presStyleLbl="bgShp" presStyleIdx="1" presStyleCnt="3"/>
      <dgm:spPr/>
    </dgm:pt>
    <dgm:pt modelId="{8459ADCA-219F-4513-B539-E5A0865499AE}" type="pres">
      <dgm:prSet presAssocID="{92F06DCF-DA60-408D-B4C8-94E5DDD7EF99}"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arn"/>
        </a:ext>
      </dgm:extLst>
    </dgm:pt>
    <dgm:pt modelId="{D2E9F158-AF38-4983-8FB1-9DA049B93C2D}" type="pres">
      <dgm:prSet presAssocID="{92F06DCF-DA60-408D-B4C8-94E5DDD7EF99}" presName="spaceRect" presStyleCnt="0"/>
      <dgm:spPr/>
    </dgm:pt>
    <dgm:pt modelId="{88AFCADB-BE8F-4929-B13B-00B59AD7516B}" type="pres">
      <dgm:prSet presAssocID="{92F06DCF-DA60-408D-B4C8-94E5DDD7EF99}" presName="parTx" presStyleLbl="revTx" presStyleIdx="1" presStyleCnt="3">
        <dgm:presLayoutVars>
          <dgm:chMax val="0"/>
          <dgm:chPref val="0"/>
        </dgm:presLayoutVars>
      </dgm:prSet>
      <dgm:spPr/>
    </dgm:pt>
    <dgm:pt modelId="{9A1B0FCD-7853-4089-A51A-FD2CBF7EC510}" type="pres">
      <dgm:prSet presAssocID="{0698A9B3-90C0-4E80-9335-C1BE784EB929}" presName="sibTrans" presStyleCnt="0"/>
      <dgm:spPr/>
    </dgm:pt>
    <dgm:pt modelId="{DC8DBD1C-3FF3-47F8-9EFE-E1786B884056}" type="pres">
      <dgm:prSet presAssocID="{5FC5C802-15BB-4B24-8DE2-B07813D6F992}" presName="compNode" presStyleCnt="0"/>
      <dgm:spPr/>
    </dgm:pt>
    <dgm:pt modelId="{DE322C8F-13C3-41E9-949E-E6C7CE29C2A3}" type="pres">
      <dgm:prSet presAssocID="{5FC5C802-15BB-4B24-8DE2-B07813D6F992}" presName="bgRect" presStyleLbl="bgShp" presStyleIdx="2" presStyleCnt="3"/>
      <dgm:spPr/>
    </dgm:pt>
    <dgm:pt modelId="{678A0930-412B-4EFE-B987-6E5CC785DA10}" type="pres">
      <dgm:prSet presAssocID="{5FC5C802-15BB-4B24-8DE2-B07813D6F99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Open envelope"/>
        </a:ext>
      </dgm:extLst>
    </dgm:pt>
    <dgm:pt modelId="{807611D7-A4B4-430D-835D-1AAE14397C54}" type="pres">
      <dgm:prSet presAssocID="{5FC5C802-15BB-4B24-8DE2-B07813D6F992}" presName="spaceRect" presStyleCnt="0"/>
      <dgm:spPr/>
    </dgm:pt>
    <dgm:pt modelId="{C63ACDAE-6E6E-4FF6-A144-7ABAC56D08C5}" type="pres">
      <dgm:prSet presAssocID="{5FC5C802-15BB-4B24-8DE2-B07813D6F992}" presName="parTx" presStyleLbl="revTx" presStyleIdx="2" presStyleCnt="3">
        <dgm:presLayoutVars>
          <dgm:chMax val="0"/>
          <dgm:chPref val="0"/>
        </dgm:presLayoutVars>
      </dgm:prSet>
      <dgm:spPr/>
    </dgm:pt>
  </dgm:ptLst>
  <dgm:cxnLst>
    <dgm:cxn modelId="{3EDEE202-C095-4614-8BE8-7835BC667A02}" srcId="{1CB23215-65E0-4051-BC59-B74C5FC0E4D5}" destId="{3309D0A0-F7E8-459F-83B4-6616F76C773C}" srcOrd="0" destOrd="0" parTransId="{8DF02B6D-944D-4425-9A3D-21072C660C28}" sibTransId="{0471F24D-57A1-4764-B546-250B149F67ED}"/>
    <dgm:cxn modelId="{1D9D6211-B1A5-4942-A2DD-A56A8C6968CB}" type="presOf" srcId="{3309D0A0-F7E8-459F-83B4-6616F76C773C}" destId="{1B552237-9DC1-4070-B998-A7730D477D27}" srcOrd="0" destOrd="0" presId="urn:microsoft.com/office/officeart/2018/2/layout/IconVerticalSolidList"/>
    <dgm:cxn modelId="{2F849323-D86F-4F23-BFDE-C39AC2823182}" type="presOf" srcId="{92F06DCF-DA60-408D-B4C8-94E5DDD7EF99}" destId="{88AFCADB-BE8F-4929-B13B-00B59AD7516B}" srcOrd="0" destOrd="0" presId="urn:microsoft.com/office/officeart/2018/2/layout/IconVerticalSolidList"/>
    <dgm:cxn modelId="{00F36829-50D6-494B-979F-D4A68AF71BF4}" type="presOf" srcId="{5FC5C802-15BB-4B24-8DE2-B07813D6F992}" destId="{C63ACDAE-6E6E-4FF6-A144-7ABAC56D08C5}" srcOrd="0" destOrd="0" presId="urn:microsoft.com/office/officeart/2018/2/layout/IconVerticalSolidList"/>
    <dgm:cxn modelId="{099A272D-C9C9-465D-A715-75A312219E80}" srcId="{1CB23215-65E0-4051-BC59-B74C5FC0E4D5}" destId="{92F06DCF-DA60-408D-B4C8-94E5DDD7EF99}" srcOrd="1" destOrd="0" parTransId="{1906D846-A07E-40ED-9D5B-9F23B8DE0357}" sibTransId="{0698A9B3-90C0-4E80-9335-C1BE784EB929}"/>
    <dgm:cxn modelId="{CCE47235-0D49-48EC-988A-19A9EA892D79}" srcId="{1CB23215-65E0-4051-BC59-B74C5FC0E4D5}" destId="{5FC5C802-15BB-4B24-8DE2-B07813D6F992}" srcOrd="2" destOrd="0" parTransId="{2C0459DB-9D23-4DC5-9A7F-5D4BF0C4A20B}" sibTransId="{826FA8D6-9370-4921-B8BC-40C9684D00B5}"/>
    <dgm:cxn modelId="{9D483946-601B-4146-98E1-1A82DB21DB6F}" type="presOf" srcId="{1CB23215-65E0-4051-BC59-B74C5FC0E4D5}" destId="{77784DFD-B2A3-43E9-8650-99A0AB793017}" srcOrd="0" destOrd="0" presId="urn:microsoft.com/office/officeart/2018/2/layout/IconVerticalSolidList"/>
    <dgm:cxn modelId="{5EA984FE-F7A5-4AD4-B6B4-882CE544F5B4}" type="presParOf" srcId="{77784DFD-B2A3-43E9-8650-99A0AB793017}" destId="{EC55E402-34DC-4D7E-9302-DDFAF7F83084}" srcOrd="0" destOrd="0" presId="urn:microsoft.com/office/officeart/2018/2/layout/IconVerticalSolidList"/>
    <dgm:cxn modelId="{B81FA406-9E91-4761-A36B-CD2B400F1C61}" type="presParOf" srcId="{EC55E402-34DC-4D7E-9302-DDFAF7F83084}" destId="{D5F762A9-14C0-4AA7-913A-D37DE142466A}" srcOrd="0" destOrd="0" presId="urn:microsoft.com/office/officeart/2018/2/layout/IconVerticalSolidList"/>
    <dgm:cxn modelId="{606929F6-37BD-4181-BBB5-4A9AFA7BC6DC}" type="presParOf" srcId="{EC55E402-34DC-4D7E-9302-DDFAF7F83084}" destId="{F263BC7D-3292-4AA5-9700-AFF740975B86}" srcOrd="1" destOrd="0" presId="urn:microsoft.com/office/officeart/2018/2/layout/IconVerticalSolidList"/>
    <dgm:cxn modelId="{81468394-D064-49EB-A03F-DDB4F7D5764D}" type="presParOf" srcId="{EC55E402-34DC-4D7E-9302-DDFAF7F83084}" destId="{5ED220E0-6D40-46F3-AB01-567EE714DD72}" srcOrd="2" destOrd="0" presId="urn:microsoft.com/office/officeart/2018/2/layout/IconVerticalSolidList"/>
    <dgm:cxn modelId="{FC9AFEF3-F61D-43AE-8910-9D0FFF644553}" type="presParOf" srcId="{EC55E402-34DC-4D7E-9302-DDFAF7F83084}" destId="{1B552237-9DC1-4070-B998-A7730D477D27}" srcOrd="3" destOrd="0" presId="urn:microsoft.com/office/officeart/2018/2/layout/IconVerticalSolidList"/>
    <dgm:cxn modelId="{8E31799F-BD9A-4F6F-A0A8-01B3D643BBEE}" type="presParOf" srcId="{77784DFD-B2A3-43E9-8650-99A0AB793017}" destId="{B7F6314D-A031-4E29-9E7D-8FB5AE19A37D}" srcOrd="1" destOrd="0" presId="urn:microsoft.com/office/officeart/2018/2/layout/IconVerticalSolidList"/>
    <dgm:cxn modelId="{FE9E0FB5-295D-4D02-A963-819EBF539A0E}" type="presParOf" srcId="{77784DFD-B2A3-43E9-8650-99A0AB793017}" destId="{41366FD2-C5AC-4EF9-9F43-EE75A0CFB0A9}" srcOrd="2" destOrd="0" presId="urn:microsoft.com/office/officeart/2018/2/layout/IconVerticalSolidList"/>
    <dgm:cxn modelId="{10BB1911-8B18-459D-A9A9-65CC7A7CBA1A}" type="presParOf" srcId="{41366FD2-C5AC-4EF9-9F43-EE75A0CFB0A9}" destId="{AF23C288-2777-4A00-89EF-1DF0B3BEC899}" srcOrd="0" destOrd="0" presId="urn:microsoft.com/office/officeart/2018/2/layout/IconVerticalSolidList"/>
    <dgm:cxn modelId="{EE9924A8-48D4-4031-9E91-1ECB387B8C87}" type="presParOf" srcId="{41366FD2-C5AC-4EF9-9F43-EE75A0CFB0A9}" destId="{8459ADCA-219F-4513-B539-E5A0865499AE}" srcOrd="1" destOrd="0" presId="urn:microsoft.com/office/officeart/2018/2/layout/IconVerticalSolidList"/>
    <dgm:cxn modelId="{029EEA79-16F6-477C-920B-F9F25D186ABC}" type="presParOf" srcId="{41366FD2-C5AC-4EF9-9F43-EE75A0CFB0A9}" destId="{D2E9F158-AF38-4983-8FB1-9DA049B93C2D}" srcOrd="2" destOrd="0" presId="urn:microsoft.com/office/officeart/2018/2/layout/IconVerticalSolidList"/>
    <dgm:cxn modelId="{DB3AF4A9-658A-4201-8AB7-F56A7323DC00}" type="presParOf" srcId="{41366FD2-C5AC-4EF9-9F43-EE75A0CFB0A9}" destId="{88AFCADB-BE8F-4929-B13B-00B59AD7516B}" srcOrd="3" destOrd="0" presId="urn:microsoft.com/office/officeart/2018/2/layout/IconVerticalSolidList"/>
    <dgm:cxn modelId="{A7B55F46-3BC9-4BD3-8C11-5975AEAB4473}" type="presParOf" srcId="{77784DFD-B2A3-43E9-8650-99A0AB793017}" destId="{9A1B0FCD-7853-4089-A51A-FD2CBF7EC510}" srcOrd="3" destOrd="0" presId="urn:microsoft.com/office/officeart/2018/2/layout/IconVerticalSolidList"/>
    <dgm:cxn modelId="{CF5127EA-9182-4599-ABF3-A481D3C87A3C}" type="presParOf" srcId="{77784DFD-B2A3-43E9-8650-99A0AB793017}" destId="{DC8DBD1C-3FF3-47F8-9EFE-E1786B884056}" srcOrd="4" destOrd="0" presId="urn:microsoft.com/office/officeart/2018/2/layout/IconVerticalSolidList"/>
    <dgm:cxn modelId="{38A0E28A-8393-4A18-9FE0-767A2DF292C5}" type="presParOf" srcId="{DC8DBD1C-3FF3-47F8-9EFE-E1786B884056}" destId="{DE322C8F-13C3-41E9-949E-E6C7CE29C2A3}" srcOrd="0" destOrd="0" presId="urn:microsoft.com/office/officeart/2018/2/layout/IconVerticalSolidList"/>
    <dgm:cxn modelId="{F31FA980-B5C7-44A6-AC7D-3F697060CA79}" type="presParOf" srcId="{DC8DBD1C-3FF3-47F8-9EFE-E1786B884056}" destId="{678A0930-412B-4EFE-B987-6E5CC785DA10}" srcOrd="1" destOrd="0" presId="urn:microsoft.com/office/officeart/2018/2/layout/IconVerticalSolidList"/>
    <dgm:cxn modelId="{9D7C06CF-5603-498C-9B7D-4FCD8A01448E}" type="presParOf" srcId="{DC8DBD1C-3FF3-47F8-9EFE-E1786B884056}" destId="{807611D7-A4B4-430D-835D-1AAE14397C54}" srcOrd="2" destOrd="0" presId="urn:microsoft.com/office/officeart/2018/2/layout/IconVerticalSolidList"/>
    <dgm:cxn modelId="{79742634-4D83-4B81-AE53-EB5AA0FD0FC4}" type="presParOf" srcId="{DC8DBD1C-3FF3-47F8-9EFE-E1786B884056}" destId="{C63ACDAE-6E6E-4FF6-A144-7ABAC56D08C5}"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FE23A2-AB7C-4562-843E-4A10924DEC95}">
      <dsp:nvSpPr>
        <dsp:cNvPr id="0" name=""/>
        <dsp:cNvSpPr/>
      </dsp:nvSpPr>
      <dsp:spPr>
        <a:xfrm>
          <a:off x="0" y="4135"/>
          <a:ext cx="5692998" cy="880863"/>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705A260-E6AD-49A9-B607-3B4A6284C946}">
      <dsp:nvSpPr>
        <dsp:cNvPr id="0" name=""/>
        <dsp:cNvSpPr/>
      </dsp:nvSpPr>
      <dsp:spPr>
        <a:xfrm>
          <a:off x="266461" y="202329"/>
          <a:ext cx="484474" cy="48447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C481A46-1184-4AF5-812E-4D83FD03F6F5}">
      <dsp:nvSpPr>
        <dsp:cNvPr id="0" name=""/>
        <dsp:cNvSpPr/>
      </dsp:nvSpPr>
      <dsp:spPr>
        <a:xfrm>
          <a:off x="1017397" y="4135"/>
          <a:ext cx="4675600" cy="8808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225" tIns="93225" rIns="93225" bIns="93225" numCol="1" spcCol="1270" anchor="ctr" anchorCtr="0">
          <a:noAutofit/>
        </a:bodyPr>
        <a:lstStyle/>
        <a:p>
          <a:pPr marL="0" lvl="0" indent="0" algn="l" defTabSz="844550">
            <a:lnSpc>
              <a:spcPct val="100000"/>
            </a:lnSpc>
            <a:spcBef>
              <a:spcPct val="0"/>
            </a:spcBef>
            <a:spcAft>
              <a:spcPct val="35000"/>
            </a:spcAft>
            <a:buNone/>
          </a:pPr>
          <a:r>
            <a:rPr lang="en-US" sz="1900" kern="1200"/>
            <a:t>Branded or Copied Photos</a:t>
          </a:r>
        </a:p>
      </dsp:txBody>
      <dsp:txXfrm>
        <a:off x="1017397" y="4135"/>
        <a:ext cx="4675600" cy="880863"/>
      </dsp:txXfrm>
    </dsp:sp>
    <dsp:sp modelId="{2A08DE0A-1516-4F67-B624-25463B425500}">
      <dsp:nvSpPr>
        <dsp:cNvPr id="0" name=""/>
        <dsp:cNvSpPr/>
      </dsp:nvSpPr>
      <dsp:spPr>
        <a:xfrm>
          <a:off x="0" y="1105214"/>
          <a:ext cx="5692998" cy="880863"/>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36D0F5D-FBE5-4EF0-9D5D-89B9DDD7CFC2}">
      <dsp:nvSpPr>
        <dsp:cNvPr id="0" name=""/>
        <dsp:cNvSpPr/>
      </dsp:nvSpPr>
      <dsp:spPr>
        <a:xfrm>
          <a:off x="266461" y="1303409"/>
          <a:ext cx="484474" cy="48447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5C84454-E23F-4374-A0EC-14F92CC5F69D}">
      <dsp:nvSpPr>
        <dsp:cNvPr id="0" name=""/>
        <dsp:cNvSpPr/>
      </dsp:nvSpPr>
      <dsp:spPr>
        <a:xfrm>
          <a:off x="1017397" y="1105214"/>
          <a:ext cx="4675600" cy="8808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225" tIns="93225" rIns="93225" bIns="93225" numCol="1" spcCol="1270" anchor="ctr" anchorCtr="0">
          <a:noAutofit/>
        </a:bodyPr>
        <a:lstStyle/>
        <a:p>
          <a:pPr marL="0" lvl="0" indent="0" algn="l" defTabSz="844550">
            <a:lnSpc>
              <a:spcPct val="100000"/>
            </a:lnSpc>
            <a:spcBef>
              <a:spcPct val="0"/>
            </a:spcBef>
            <a:spcAft>
              <a:spcPct val="35000"/>
            </a:spcAft>
            <a:buNone/>
          </a:pPr>
          <a:r>
            <a:rPr lang="en-US" sz="1900" kern="1200"/>
            <a:t>Addresses not mapped accurately</a:t>
          </a:r>
        </a:p>
      </dsp:txBody>
      <dsp:txXfrm>
        <a:off x="1017397" y="1105214"/>
        <a:ext cx="4675600" cy="880863"/>
      </dsp:txXfrm>
    </dsp:sp>
    <dsp:sp modelId="{591E2E48-6AAF-4FE2-B99D-9DB9D6A82372}">
      <dsp:nvSpPr>
        <dsp:cNvPr id="0" name=""/>
        <dsp:cNvSpPr/>
      </dsp:nvSpPr>
      <dsp:spPr>
        <a:xfrm>
          <a:off x="0" y="2206294"/>
          <a:ext cx="5692998" cy="880863"/>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C4AB58D-FBF9-4D51-ACAC-488B36BC0C64}">
      <dsp:nvSpPr>
        <dsp:cNvPr id="0" name=""/>
        <dsp:cNvSpPr/>
      </dsp:nvSpPr>
      <dsp:spPr>
        <a:xfrm>
          <a:off x="266461" y="2404488"/>
          <a:ext cx="484474" cy="48447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65054B2-E1EC-41D0-8EA6-ABAC8251B4C1}">
      <dsp:nvSpPr>
        <dsp:cNvPr id="0" name=""/>
        <dsp:cNvSpPr/>
      </dsp:nvSpPr>
      <dsp:spPr>
        <a:xfrm>
          <a:off x="1017397" y="2206294"/>
          <a:ext cx="4675600" cy="8808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225" tIns="93225" rIns="93225" bIns="93225" numCol="1" spcCol="1270" anchor="ctr" anchorCtr="0">
          <a:noAutofit/>
        </a:bodyPr>
        <a:lstStyle/>
        <a:p>
          <a:pPr marL="0" lvl="0" indent="0" algn="l" defTabSz="844550">
            <a:lnSpc>
              <a:spcPct val="100000"/>
            </a:lnSpc>
            <a:spcBef>
              <a:spcPct val="0"/>
            </a:spcBef>
            <a:spcAft>
              <a:spcPct val="35000"/>
            </a:spcAft>
            <a:buNone/>
          </a:pPr>
          <a:r>
            <a:rPr lang="en-US" sz="1900" kern="1200"/>
            <a:t>Wrong Status – Listing says expired when it has sold</a:t>
          </a:r>
        </a:p>
      </dsp:txBody>
      <dsp:txXfrm>
        <a:off x="1017397" y="2206294"/>
        <a:ext cx="4675600" cy="880863"/>
      </dsp:txXfrm>
    </dsp:sp>
    <dsp:sp modelId="{E049FC44-FA77-4CDE-9F93-E08A2D45BD77}">
      <dsp:nvSpPr>
        <dsp:cNvPr id="0" name=""/>
        <dsp:cNvSpPr/>
      </dsp:nvSpPr>
      <dsp:spPr>
        <a:xfrm>
          <a:off x="0" y="3307373"/>
          <a:ext cx="5692998" cy="880863"/>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1F863EE-2465-42A6-88B9-C2F2DE28D0A5}">
      <dsp:nvSpPr>
        <dsp:cNvPr id="0" name=""/>
        <dsp:cNvSpPr/>
      </dsp:nvSpPr>
      <dsp:spPr>
        <a:xfrm>
          <a:off x="266461" y="3505567"/>
          <a:ext cx="484474" cy="48447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27D0731-7F5D-4A43-B2B5-23C9CD23B725}">
      <dsp:nvSpPr>
        <dsp:cNvPr id="0" name=""/>
        <dsp:cNvSpPr/>
      </dsp:nvSpPr>
      <dsp:spPr>
        <a:xfrm>
          <a:off x="1017397" y="3307373"/>
          <a:ext cx="4675600" cy="8808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225" tIns="93225" rIns="93225" bIns="93225" numCol="1" spcCol="1270" anchor="ctr" anchorCtr="0">
          <a:noAutofit/>
        </a:bodyPr>
        <a:lstStyle/>
        <a:p>
          <a:pPr marL="0" lvl="0" indent="0" algn="l" defTabSz="844550">
            <a:lnSpc>
              <a:spcPct val="100000"/>
            </a:lnSpc>
            <a:spcBef>
              <a:spcPct val="0"/>
            </a:spcBef>
            <a:spcAft>
              <a:spcPct val="35000"/>
            </a:spcAft>
            <a:buNone/>
          </a:pPr>
          <a:r>
            <a:rPr lang="en-US" sz="1900" kern="1200"/>
            <a:t>Incorrect Information in Remarks – No Gate Codes or contact info</a:t>
          </a:r>
        </a:p>
      </dsp:txBody>
      <dsp:txXfrm>
        <a:off x="1017397" y="3307373"/>
        <a:ext cx="4675600" cy="880863"/>
      </dsp:txXfrm>
    </dsp:sp>
    <dsp:sp modelId="{760B1CE6-2BD3-4892-AF75-F0DDB3F4169F}">
      <dsp:nvSpPr>
        <dsp:cNvPr id="0" name=""/>
        <dsp:cNvSpPr/>
      </dsp:nvSpPr>
      <dsp:spPr>
        <a:xfrm>
          <a:off x="0" y="4412588"/>
          <a:ext cx="5692998" cy="880863"/>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C3E827A-D057-4717-91CD-C1D3717684D2}">
      <dsp:nvSpPr>
        <dsp:cNvPr id="0" name=""/>
        <dsp:cNvSpPr/>
      </dsp:nvSpPr>
      <dsp:spPr>
        <a:xfrm>
          <a:off x="266461" y="4606647"/>
          <a:ext cx="484474" cy="48447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AF30117-0713-44DC-96E0-6B4A995DE25F}">
      <dsp:nvSpPr>
        <dsp:cNvPr id="0" name=""/>
        <dsp:cNvSpPr/>
      </dsp:nvSpPr>
      <dsp:spPr>
        <a:xfrm>
          <a:off x="1017397" y="4408452"/>
          <a:ext cx="4675600" cy="8808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225" tIns="93225" rIns="93225" bIns="93225" numCol="1" spcCol="1270" anchor="ctr" anchorCtr="0">
          <a:noAutofit/>
        </a:bodyPr>
        <a:lstStyle/>
        <a:p>
          <a:pPr marL="0" lvl="0" indent="0" algn="l" defTabSz="844550">
            <a:lnSpc>
              <a:spcPct val="100000"/>
            </a:lnSpc>
            <a:spcBef>
              <a:spcPct val="0"/>
            </a:spcBef>
            <a:spcAft>
              <a:spcPct val="35000"/>
            </a:spcAft>
            <a:buNone/>
          </a:pPr>
          <a:r>
            <a:rPr lang="en-US" sz="1900" kern="1200"/>
            <a:t>Incorrect Acreage – Split Parcels	</a:t>
          </a:r>
        </a:p>
      </dsp:txBody>
      <dsp:txXfrm>
        <a:off x="1017397" y="4408452"/>
        <a:ext cx="4675600" cy="8808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6C9A4C-A0A1-43AA-A90F-B2759DE79C69}">
      <dsp:nvSpPr>
        <dsp:cNvPr id="0" name=""/>
        <dsp:cNvSpPr/>
      </dsp:nvSpPr>
      <dsp:spPr>
        <a:xfrm>
          <a:off x="0" y="665"/>
          <a:ext cx="5921113" cy="1557575"/>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F23BC68-5F2B-45A8-877F-902286FD198D}">
      <dsp:nvSpPr>
        <dsp:cNvPr id="0" name=""/>
        <dsp:cNvSpPr/>
      </dsp:nvSpPr>
      <dsp:spPr>
        <a:xfrm>
          <a:off x="471166" y="351120"/>
          <a:ext cx="856666" cy="85666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D017681-E45D-426C-B41C-5BA1D6ADEE0B}">
      <dsp:nvSpPr>
        <dsp:cNvPr id="0" name=""/>
        <dsp:cNvSpPr/>
      </dsp:nvSpPr>
      <dsp:spPr>
        <a:xfrm>
          <a:off x="1798999" y="665"/>
          <a:ext cx="4122113" cy="1557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843" tIns="164843" rIns="164843" bIns="164843" numCol="1" spcCol="1270" anchor="ctr" anchorCtr="0">
          <a:noAutofit/>
        </a:bodyPr>
        <a:lstStyle/>
        <a:p>
          <a:pPr marL="0" lvl="0" indent="0" algn="l" defTabSz="889000">
            <a:lnSpc>
              <a:spcPct val="100000"/>
            </a:lnSpc>
            <a:spcBef>
              <a:spcPct val="0"/>
            </a:spcBef>
            <a:spcAft>
              <a:spcPct val="35000"/>
            </a:spcAft>
            <a:buNone/>
          </a:pPr>
          <a:r>
            <a:rPr lang="en-US" sz="2000" kern="1200"/>
            <a:t>This is a web and email service that brands your contact info and sends market and neighborhood updates to your clients  </a:t>
          </a:r>
        </a:p>
      </dsp:txBody>
      <dsp:txXfrm>
        <a:off x="1798999" y="665"/>
        <a:ext cx="4122113" cy="1557575"/>
      </dsp:txXfrm>
    </dsp:sp>
    <dsp:sp modelId="{A44C3298-99A5-45C3-8D0A-F292AF273413}">
      <dsp:nvSpPr>
        <dsp:cNvPr id="0" name=""/>
        <dsp:cNvSpPr/>
      </dsp:nvSpPr>
      <dsp:spPr>
        <a:xfrm>
          <a:off x="0" y="1961870"/>
          <a:ext cx="5921113" cy="1557575"/>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C7C0DB0-46A3-4844-BA05-24A5F1416B4F}">
      <dsp:nvSpPr>
        <dsp:cNvPr id="0" name=""/>
        <dsp:cNvSpPr/>
      </dsp:nvSpPr>
      <dsp:spPr>
        <a:xfrm>
          <a:off x="471166" y="2298088"/>
          <a:ext cx="856666" cy="85666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ED5B388-0892-4DF9-8392-1C6A93CAD7AA}">
      <dsp:nvSpPr>
        <dsp:cNvPr id="0" name=""/>
        <dsp:cNvSpPr/>
      </dsp:nvSpPr>
      <dsp:spPr>
        <a:xfrm>
          <a:off x="1798999" y="1947634"/>
          <a:ext cx="4122113" cy="1557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843" tIns="164843" rIns="164843" bIns="164843" numCol="1" spcCol="1270" anchor="ctr" anchorCtr="0">
          <a:noAutofit/>
        </a:bodyPr>
        <a:lstStyle/>
        <a:p>
          <a:pPr marL="0" lvl="0" indent="0" algn="l" defTabSz="889000">
            <a:lnSpc>
              <a:spcPct val="100000"/>
            </a:lnSpc>
            <a:spcBef>
              <a:spcPct val="0"/>
            </a:spcBef>
            <a:spcAft>
              <a:spcPct val="35000"/>
            </a:spcAft>
            <a:buNone/>
          </a:pPr>
          <a:r>
            <a:rPr lang="en-US" sz="2000" kern="1200"/>
            <a:t>Electronic version of branded notepads and calendars</a:t>
          </a:r>
        </a:p>
      </dsp:txBody>
      <dsp:txXfrm>
        <a:off x="1798999" y="1947634"/>
        <a:ext cx="4122113" cy="1557575"/>
      </dsp:txXfrm>
    </dsp:sp>
    <dsp:sp modelId="{2D039E0D-20A0-4324-A523-8708A5A7C193}">
      <dsp:nvSpPr>
        <dsp:cNvPr id="0" name=""/>
        <dsp:cNvSpPr/>
      </dsp:nvSpPr>
      <dsp:spPr>
        <a:xfrm>
          <a:off x="0" y="3894603"/>
          <a:ext cx="5921113" cy="1557575"/>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1BC9D74-FA19-471C-9F1C-20FCCB6ED63F}">
      <dsp:nvSpPr>
        <dsp:cNvPr id="0" name=""/>
        <dsp:cNvSpPr/>
      </dsp:nvSpPr>
      <dsp:spPr>
        <a:xfrm>
          <a:off x="471166" y="4245057"/>
          <a:ext cx="856666" cy="85666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A4B1D2F-5DCB-4C9A-BFA8-711A53F5A0F9}">
      <dsp:nvSpPr>
        <dsp:cNvPr id="0" name=""/>
        <dsp:cNvSpPr/>
      </dsp:nvSpPr>
      <dsp:spPr>
        <a:xfrm>
          <a:off x="1798999" y="3894603"/>
          <a:ext cx="4122113" cy="1557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843" tIns="164843" rIns="164843" bIns="164843" numCol="1" spcCol="1270" anchor="ctr" anchorCtr="0">
          <a:noAutofit/>
        </a:bodyPr>
        <a:lstStyle/>
        <a:p>
          <a:pPr marL="0" lvl="0" indent="0" algn="l" defTabSz="889000">
            <a:lnSpc>
              <a:spcPct val="100000"/>
            </a:lnSpc>
            <a:spcBef>
              <a:spcPct val="0"/>
            </a:spcBef>
            <a:spcAft>
              <a:spcPct val="35000"/>
            </a:spcAft>
            <a:buNone/>
          </a:pPr>
          <a:r>
            <a:rPr lang="en-US" sz="2000" kern="1200"/>
            <a:t>Keeps clients informed on home sales in their neighborhood</a:t>
          </a:r>
        </a:p>
      </dsp:txBody>
      <dsp:txXfrm>
        <a:off x="1798999" y="3894603"/>
        <a:ext cx="4122113" cy="15575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F762A9-14C0-4AA7-913A-D37DE142466A}">
      <dsp:nvSpPr>
        <dsp:cNvPr id="0" name=""/>
        <dsp:cNvSpPr/>
      </dsp:nvSpPr>
      <dsp:spPr>
        <a:xfrm>
          <a:off x="0" y="0"/>
          <a:ext cx="6318191" cy="155278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263BC7D-3292-4AA5-9700-AFF740975B86}">
      <dsp:nvSpPr>
        <dsp:cNvPr id="0" name=""/>
        <dsp:cNvSpPr/>
      </dsp:nvSpPr>
      <dsp:spPr>
        <a:xfrm>
          <a:off x="469716" y="350039"/>
          <a:ext cx="854030" cy="85403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B552237-9DC1-4070-B998-A7730D477D27}">
      <dsp:nvSpPr>
        <dsp:cNvPr id="0" name=""/>
        <dsp:cNvSpPr/>
      </dsp:nvSpPr>
      <dsp:spPr>
        <a:xfrm>
          <a:off x="1793464" y="663"/>
          <a:ext cx="4524726" cy="15527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336" tIns="164336" rIns="164336" bIns="164336" numCol="1" spcCol="1270" anchor="ctr" anchorCtr="0">
          <a:noAutofit/>
        </a:bodyPr>
        <a:lstStyle/>
        <a:p>
          <a:pPr marL="0" lvl="0" indent="0" algn="l" defTabSz="1111250">
            <a:lnSpc>
              <a:spcPct val="100000"/>
            </a:lnSpc>
            <a:spcBef>
              <a:spcPct val="0"/>
            </a:spcBef>
            <a:spcAft>
              <a:spcPct val="35000"/>
            </a:spcAft>
            <a:buNone/>
          </a:pPr>
          <a:r>
            <a:rPr lang="en-US" sz="2500" kern="1200"/>
            <a:t>No need to search in a separate Realist platform</a:t>
          </a:r>
        </a:p>
      </dsp:txBody>
      <dsp:txXfrm>
        <a:off x="1793464" y="663"/>
        <a:ext cx="4524726" cy="1552783"/>
      </dsp:txXfrm>
    </dsp:sp>
    <dsp:sp modelId="{AF23C288-2777-4A00-89EF-1DF0B3BEC899}">
      <dsp:nvSpPr>
        <dsp:cNvPr id="0" name=""/>
        <dsp:cNvSpPr/>
      </dsp:nvSpPr>
      <dsp:spPr>
        <a:xfrm>
          <a:off x="0" y="1941642"/>
          <a:ext cx="6318191" cy="155278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59ADCA-219F-4513-B539-E5A0865499AE}">
      <dsp:nvSpPr>
        <dsp:cNvPr id="0" name=""/>
        <dsp:cNvSpPr/>
      </dsp:nvSpPr>
      <dsp:spPr>
        <a:xfrm>
          <a:off x="469716" y="2291018"/>
          <a:ext cx="854030" cy="85403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8AFCADB-BE8F-4929-B13B-00B59AD7516B}">
      <dsp:nvSpPr>
        <dsp:cNvPr id="0" name=""/>
        <dsp:cNvSpPr/>
      </dsp:nvSpPr>
      <dsp:spPr>
        <a:xfrm>
          <a:off x="1793464" y="1941642"/>
          <a:ext cx="4524726" cy="15527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336" tIns="164336" rIns="164336" bIns="164336" numCol="1" spcCol="1270" anchor="ctr" anchorCtr="0">
          <a:noAutofit/>
        </a:bodyPr>
        <a:lstStyle/>
        <a:p>
          <a:pPr marL="0" lvl="0" indent="0" algn="l" defTabSz="1111250">
            <a:lnSpc>
              <a:spcPct val="100000"/>
            </a:lnSpc>
            <a:spcBef>
              <a:spcPct val="0"/>
            </a:spcBef>
            <a:spcAft>
              <a:spcPct val="35000"/>
            </a:spcAft>
            <a:buNone/>
          </a:pPr>
          <a:r>
            <a:rPr lang="en-US" sz="2500" kern="1200"/>
            <a:t>Farm Neighborhoods directly in Matrix</a:t>
          </a:r>
        </a:p>
      </dsp:txBody>
      <dsp:txXfrm>
        <a:off x="1793464" y="1941642"/>
        <a:ext cx="4524726" cy="1552783"/>
      </dsp:txXfrm>
    </dsp:sp>
    <dsp:sp modelId="{DE322C8F-13C3-41E9-949E-E6C7CE29C2A3}">
      <dsp:nvSpPr>
        <dsp:cNvPr id="0" name=""/>
        <dsp:cNvSpPr/>
      </dsp:nvSpPr>
      <dsp:spPr>
        <a:xfrm>
          <a:off x="0" y="3882621"/>
          <a:ext cx="6318191" cy="155278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8A0930-412B-4EFE-B987-6E5CC785DA10}">
      <dsp:nvSpPr>
        <dsp:cNvPr id="0" name=""/>
        <dsp:cNvSpPr/>
      </dsp:nvSpPr>
      <dsp:spPr>
        <a:xfrm>
          <a:off x="469716" y="4231997"/>
          <a:ext cx="854030" cy="85403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63ACDAE-6E6E-4FF6-A144-7ABAC56D08C5}">
      <dsp:nvSpPr>
        <dsp:cNvPr id="0" name=""/>
        <dsp:cNvSpPr/>
      </dsp:nvSpPr>
      <dsp:spPr>
        <a:xfrm>
          <a:off x="1793464" y="3882621"/>
          <a:ext cx="4524726" cy="15527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336" tIns="164336" rIns="164336" bIns="164336" numCol="1" spcCol="1270" anchor="ctr" anchorCtr="0">
          <a:noAutofit/>
        </a:bodyPr>
        <a:lstStyle/>
        <a:p>
          <a:pPr marL="0" lvl="0" indent="0" algn="l" defTabSz="1111250">
            <a:lnSpc>
              <a:spcPct val="100000"/>
            </a:lnSpc>
            <a:spcBef>
              <a:spcPct val="0"/>
            </a:spcBef>
            <a:spcAft>
              <a:spcPct val="35000"/>
            </a:spcAft>
            <a:buNone/>
          </a:pPr>
          <a:r>
            <a:rPr lang="en-US" sz="2500" kern="1200"/>
            <a:t>Print Mailing labels</a:t>
          </a:r>
        </a:p>
      </dsp:txBody>
      <dsp:txXfrm>
        <a:off x="1793464" y="3882621"/>
        <a:ext cx="4524726" cy="155278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5-31T22:45:31.00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34,'62'0,"-21"2,1-2,0-2,74-14,-70 9,-1 1,1 3,0 2,51 5,10-1,-67-1,72 13,-56-6,70 14,-69-12,0-2,66 3,-115-12,34-1,-1 3,0 1,80 18,278 112,-343-111,-26-9,1-1,0-2,0-1,46 7,-32-8,0 3,-1 2,-1 1,50 25,-1-2,-65-27,3 2,1-1,61 13,-83-22,1-1,-1 0,0-1,1 0,-1 0,1-1,-1-1,0 1,0-1,1-1,-2 0,1 0,0-1,15-8,16-14,1 1,1 3,1 1,1 2,62-18,40-6,-80 21,106-19,-137 37,0 3,0 1,0 1,63 11,-10-1,-36-9,0-2,0-2,55-10,-52 6,3 1,-38 4,-1 0,1-1,0-2,0 0,-1-1,37-14,-17 2,44-12,-18 8,-57 18</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5-31T22:45:41.71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1,'0'3,"1"0,-1 1,0-1,1 1,0-1,0 0,0 0,0 1,0-1,1 0,-1 0,1 0,0 0,0-1,0 1,0 0,0-1,4 3,-1 0,1-1,0 0,0-1,0 0,0 0,1 0,-1 0,11 1,7 1,1-1,0-1,47-1,803-3,-849 3,0 1,1 1,-1 1,28 10,50 10,-46-14,-29-6,-1 0,42 1,301-7,-348 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5-31T22:45:45.46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54,'0'4,"0"1,1-1,-1 0,1 0,-1 0,1 0,1 0,-1 0,0 0,1 0,0-1,0 1,0-1,0 1,1-1,-1 0,1 1,0-1,3 3,0-2,0-1,0 1,0-1,0 0,0 0,1-1,-1 0,1 0,0 0,11 0,1 0,0-2,1 0,-1-1,0-1,0 0,0-2,24-7,8-6,-9 1,1 2,0 2,1 1,1 3,-1 2,47-1,14 6,129-17,-87 8,16-2,-67 3,163 6,-138 5,-44 2,0 4,113 26,-180-32,85 23,-67-16,0-2,0-1,1-1,32 2,-22-6,-7-2,0 2,0 2,-1 0,49 13,-7 2,0-3,121 9,-43 1,-107-16,0-1,61 2,-37-10,-26-1,-1 1,0 3,0 1,0 2,40 11,-45-8,0-1,51 3,-49-7,-1 1,42 12,-13-1,0-2,102 6,-81-9,-43-5,63 2,174-9,-269 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5-31T22:45:59.16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1 213,'52'0,"-10"1,52-5,-81 2,0 0,0-1,0 0,0-1,-1 0,1-1,-1-1,12-7,29-22,-35 21,1 1,0 2,1 0,25-10,-23 14,1 2,33-3,-10 1,15-4,-17 2,0 2,72-2,1070 10,-1140 1,52 10,34 1,-79-13,-30-1,0 1,0 2,0 0,0 1,43 11,-17 0,0-3,70 8,28 6,54 24,-172-42,1 0,0-2,55 2,95-10,-60 0,-49 3,30-2,1 4,-1 5,114 22,-168-19,-2 0,59 19,-51-13,80 15,-46-13,-46-10,-28-6,0 1,0 0,0 1,-1 0,0 1,14 7,-2 0,-14-8,-1 1,0 0,0 1,-1 0,10 8,-16-12,0 0,0 0,0 1,-1-1,1 1,0-1,-1 1,0-1,1 1,-1 0,0 0,-1 0,1 0,0 0,-1 0,0 0,0 0,0 0,0 0,0 0,0 0,-2 5,1-5,-1 1,1 0,-1-1,0 1,0-1,0 0,0 0,-1 0,1 0,-1 0,0 0,0-1,0 1,-6 2,-54 31,45-27,5-4,0 0,0-1,0-1,0 0,0 0,-21 0,14-1,1 0,-27 8,10 0,-1-1,0-3,-67 4,-117-11,88-1,16 0,-115-17,48-4,136 17,-89 0,100 7,0-2,0-1,0-3,-51-11,43 6,0 2,-1 2,0 2,0 3,-49 3,-85-3,143-4,-65-16,65 12,-63-7,-6 11,53 4,-1-3,-78-16,80 10,-1 2,-76-2,-109 11,89 1,109-3,0 1,0 2,1 2,-1 2,1 1,-45 15,-423 121,372-112,111-28,0 2,-1 0,-29 12,49-13,-1-1,1 1,0 0,0 0,0 1,1 0,0 0,-1 0,2 0,-1 0,1 1,-1 0,2-1,-1 1,1 0,-1 1,-1 11,1-5,0 0,1 1,0-1,1 0,1 1,0 0,3 23,-1-32,-1 1,0 0,1-1,0 0,1 1,-1-1,1 0,0 0,0 0,1-1,-1 1,1-1,0 0,0 0,1 0,-1 0,1-1,-1 1,1-1,0-1,6 3,6 2,0-2,1 0,-1-1,1-1,29 2,36 1,139-10,-121-8,-59 5,64-1,2340 10,-2390-6,0-2,56-14,-99 18,93-12,1 5,189 9,-127 2,-120-2,-10-2,0 3,0 1,68 13,-49-5,23 4,-75-12,1 0,-1 0,0 0,-1 1,1 0,0 0,-1 0,1 1,7 7,12 29,-22-34,0 0,0-1,1 1,0 0,6 6,-10-12,4 4,0 0,0 0,0 0,-1 0,0 1,0 0,0 0,3 5,-6-8,0 0,0 0,0 0,0 0,0 0,0-1,0 1,-1 0,1 0,0 0,-1-1,0 1,0 0,1 0,-1-1,0 1,0-1,0 1,-1-1,1 1,0-1,0 0,-1 1,1-1,-1 0,1 0,-1 0,-2 1,-20 17,-1-2,0 0,-1-2,-1-1,-46 18,47-27,1-1,-1-1,0-2,-41-2,35 0,-1 2,-45 5,-41 10,69-10,0 1,-52 15,12 1,55-16,1 2,-46 18,46-14,-1-1,0-2,0-2,-1-1,-63 4,-190-11,138-3,89 2,0-4,1-2,-1-2,-107-32,143 35,-1 1,0 1,-1 2,-49 1,41 1,0-1,-39-6,17-4,-87-27,118 31,0 1,-1 1,-52-3,-25-3,34 2,-1 4,-125 6,67 2,26-5,-115 5,62 23,137-22,0 1,-29 11,31-9,1-1,-1-1,-27 4,-19 1,-125 37,150-36,-251 54,288-65,0 1,-1-1,1 0,0 1,-1 0,1-1,0 1,0 0,0 0,0 0,0 0,0 1,0-1,0 1,0-1,0 1,1-1,-3 3,4-2,-1 0,0-1,1 1,0-1,-1 1,1 0,0 0,-1-1,1 1,0 0,0-1,1 1,-1 0,0-1,1 1,-1 0,0-1,1 1,1 1,1 4,0-1,1 0,0 0,0 0,1-1,0 1,0-1,0 0,0 0,9 5,-3-4,0 0,1-1,-1 0,1-1,0 0,0-1,1 0,-1-1,20 1,16-1,58-6,-16 0,-61 5,-1 2,34 7,-32-4,-1-2,31 1,103-8,125 5,-189 10,-48-5,64 1,-84-7,54 10,14 2,533-10,-325-6,285 3,-559-2,63-11,-25 2,-5 3,0-3,101-29,-94 12,-54 19,0 1,1 1,-1 1,1 1,1 0,28-2,84 11,-96-1,-25-3</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5-31T22:46:12.15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3514 1221,'0'-1,"-1"0,1 0,-1-1,1 1,-1 0,0 0,1 0,-1 0,0 0,0 0,0 0,0 0,0 1,0-1,0 0,0 1,0-1,0 0,0 1,-1-1,1 1,0 0,0-1,0 1,-1 0,1 0,-2 0,-41-5,39 4,-49-2,-1 2,0 2,-107 18,104-11,1-3,0-2,-75-6,17 0,81 3,-23 1,-1-3,-84-13,77 7,1 2,-1 4,-68 5,9 0,60-4,0 4,-69 11,9 0,-20 3,-127 36,231-48,-81-3,94-4,-1 2,0 1,0 1,1 1,-1 2,-35 10,20-3,-1-2,0-2,-69 4,52-6,-37 9,53-8,-89 4,114-11,4 1,0-1,0-1,0 0,0-1,-23-6,37 7,0 0,-1 0,1 0,0 0,0 0,0 0,0-1,0 1,0-1,0 1,0-1,0 0,1 0,-1 0,1 0,0 0,-2-3,2 2,0 0,1 0,-1 0,1-1,0 1,0 0,0 0,0 0,1 0,-1-1,1 1,0 0,0 0,0 0,0 0,0 0,3-3,8-16,1 1,25-32,15-23,-45 64,0 0,1 0,1 1,-1 0,2 1,0 0,0 1,0 0,1 0,1 2,-1-1,1 1,0 1,21-6,27-12,-41 16,1 0,1 1,41-8,205-11,-194 15,0-2,-2-4,0-2,71-31,17-3,-135 47,1 1,0 1,43-1,-44 5,0-2,0-1,-1-1,33-9,-9-2,0 3,1 2,91-7,150 12,-177 6,-95-1,1 2,0 0,0 2,-1 0,1 1,32 13,100 58,-98-47,-15-10,1-1,1-2,0-2,68 14,-21-5,-58-14,0-1,1-2,-1-1,37 1,-9-6,-24-1,0 2,0 1,56 11,138 40,-188-46,1-2,0-1,76-4,-71-2,-1 3,82 11,-68-5,0-2,0-2,59-6,-11 1,-88 0,0-1,1 0,-1-2,0 0,-1-1,1 0,19-12,21-6,-46 18,0-1,0-1,-1 0,1 0,-2-1,0-1,0 1,9-13,11-8,-27 26,1 1,-1-1,0 0,0 0,0 0,0 0,-1 0,1-1,-1 1,0-1,-1 0,1 1,-1-1,0 0,0 0,0 0,-1 0,0 0,0 0,0 0,0 0,-1 0,0 0,0 0,-3-7,2 6,-1 1,0 0,0 0,0 0,0 1,-1-1,0 1,0 0,0 0,0 0,-1 0,1 1,-1 0,0 0,0 0,0 1,-1-1,1 1,0 0,-1 1,-10-3,2 2,0 1,1 0,-1 0,0 2,0 0,1 0,-1 1,0 1,1 0,0 1,0 0,-23 12,13-6,-1-1,1-1,-1-2,-1 0,1-1,-44 3,-156-8,102-3,30 2,-103-14,111 6,47 6,1-2,-1-1,-47-14,55 12,-1 2,0 0,-47-1,41 4,-71-14,61 7,1 2,-88-4,-96 13,88 1,42 0,-115 16,172-12,-76 22,85-20,0 0,0-3,-61 4,-105-11,71-1,-64 5,-204-5,332-5,0-3,1-3,-88-31,12 3,1 17,109 22,0-1,-1-2,2-1,-1-1,1-1,-30-15,55 23,-1-1,1 0,0 0,0 0,0 0,0-1,0 1,0-1,1 0,-1 0,1 0,0 0,0 0,0 0,0-1,0 1,1 0,0-1,-1 0,1 1,1-1,-1 0,0 1,1-1,0 0,0 0,0 0,1-6,1 4,-1 1,1 0,1 0,-1 0,0 0,1 0,0 1,0-1,1 1,-1 0,1 0,0 0,0 0,0 0,1 1,-1 0,1 0,0 0,6-2,16-6,1 1,0 1,0 1,1 2,46-5,149 5,-207 6,2-1,0-1,-1-1,25-6,18-4,29 1,137-3,296 16,-485 1,57 10,26 1,109-27,-162 6,125 3,-69 19,-87-8,0-2,0-1,0-2,63-6,-16-9,1-1,170-6,-166 20,140-17,-136 10,-62 7,0-2,35-7,-29 3,60-3,1 0,75-2,-113 10,64-10,-82 7,1 1,45 4,38-3,-54-10,-52 9,0 0,27-1,-31 4,-2 0,0 1,0 0,0 1,0 0,21 6,-31-6,-1 0,1 1,-1-1,1 1,-1 0,0 0,0 0,0 0,0 1,0 0,0-1,-1 1,1 0,-1 0,0 0,0 0,0 1,0-1,0 0,-1 1,0 0,1-1,-1 1,-1 0,2 5,1 9,-1 1,0-1,-2 1,0-1,-1 1,-3 21,3-34,-1 0,1 1,-1-1,-1 0,1 0,-1 0,0 0,0 0,0-1,-1 1,0-1,0 0,-1 0,1-1,-1 1,0-1,0 0,0 0,-1 0,-9 4,-3-2,0-1,-1 0,0-1,0-1,0-1,0 0,0-2,-24-2,16 1,0 2,0 0,-35 7,14 0,0-3,0-2,-79-4,-58 3,171 0,-1 1,1 0,-27 10,29-8,-1-1,0 0,-23 3,31-7,-1 0,1 0,-1 0,1-1,-1 1,1-1,0-1,-1 1,1-1,0 0,0 0,-9-6,-10-7</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5-31T22:47:20.24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90 49,'27'1,"-1"2,1 1,-1 1,26 9,-26-6,0-2,0-1,1-1,28 1,1084-7,-1108 4,58 10,-58-7,56 4,-73-9,13-1,0 2,0 0,-1 2,1 1,41 12,-10 3,275 84,-316-99,0 0,0-2,1 0,-1-1,1-1,-1 0,21-4,9-5,60-19,-91 24,12-3,-20 5,0 0,0 0,0-1,0 0,-1 0,8-5,-12 6,-1 0,1 0,-1 0,0-1,1 1,-1-1,0 1,0-1,-1 0,1 0,-1 0,1 0,-1 0,0 0,0 0,0-1,-1 1,1 0,-1-4,1-1,-1 0,0 0,-1 0,0 0,0 0,0 0,-1 0,0 1,-1-1,0 1,0-1,-6-9,7 14,0 0,0 0,0 0,0 0,0 1,-1-1,1 1,-1-1,0 1,0 0,1 0,-1 0,-1 1,1-1,0 1,0-1,-1 1,1 0,0 0,-1 1,1-1,-1 1,1-1,-1 1,1 0,-1 1,1-1,-1 1,1-1,-7 3,-1 2,0 0,1 0,-1 1,2 0,-14 11,14-10,1-1,-1 0,0 0,0-1,-1 0,0-1,-15 5,-1-4,-1-2,-51 1,49-4,-1 2,-32 5,42-4,16-3,0 0,0 0,0 0,0 1,0 0,1 0,-1 0,0 0,0 0,1 1,-7 3,10-4,0-1,0 1,0 0,0 0,0 0,0 0,0 0,0-1,0 1,0 0,0 0,1 0,-1 0,0-1,1 1,-1 0,0 0,1-1,-1 1,1 0,-1 0,1-1,-1 1,1-1,0 1,-1 0,1-1,0 1,-1-1,1 0,1 1,24 16,25 6,96 31,-99-39,-1 2,79 41,-79-42,-39-14,0 0,0 1,0 0,13 6,-19-8,-1 1,1-1,0 0,-1 0,1 1,-1-1,0 1,1-1,-1 1,0 0,0-1,0 1,0 0,0 0,-1 0,1 0,-1-1,1 1,-1 0,1 0,-1 0,0 0,0 0,0 2,0 3,-1 0,0 0,0-1,0 1,-1 0,0-1,0 0,0 1,-1-1,0 0,-1 0,1 0,-5 5,0-3,0 0,0 0,0-1,-1 0,0-1,-1 0,-13 6,-14 8,16-7,-2-1,1-2,-46 15,53-20,0 0,0-2,0 1,-1-2,1 0,-1-1,1-1,-1 0,0-1,1-1,-28-6,-265-70,189 58,60 12,-66-20,16 2,-127-14,148 27,44 9,-74 1,-1 0,30-9,57 6,-57-2,23 8,-117 17,139-12,-74-2,-1 0,114-2,0 0,0 0,0 1,-1 0,1-1,1 2,-1-1,0 1,0-1,1 1,0 1,-1-1,1 0,1 1,-1 0,0 0,-3 7,-7 8,1 2,-16 37,4-9,18-37,0 0,1 1,0 0,1 0,1 1,0-1,1 1,0 0,1 0,1 0,0 0,1 0,0 0,1 0,1 0,4 18,-4-27,0 0,1 0,0 0,0-1,0 1,1-1,-1 0,1 0,0 0,0 0,1-1,-1 1,1-1,-1 0,1-1,0 1,0-1,0 0,1 0,-1-1,0 1,1-1,6 0,17 3,0-2,0-1,37-3,-33 0,41 0,281 3,-250 11,-61-5,62 0,67-5,178-6,-235-8,65-2,348 15,-502 0,1 1,-1 2,0 0,0 2,-1 1,32 12,-48-13,1 0,-1 0,-1 1,1 1,-1-1,10 12,33 25,-37-35,0 1,-1 0,-1 1,0 1,0 0,-1 1,0 0,15 24,-27-36,1 0,-1 0,1 0,-1 0,0 0,1 0,-1 0,0 0,0 0,0 0,0 0,0 1,0-1,0 0,0 0,0 0,0 0,-1 0,1 0,0 0,-1 0,1 0,-1 0,1 0,-1 0,0 1,-1 0,0 0,-1 0,1 0,0-1,-1 1,1-1,-1 1,1-1,-1 0,-3 1,-11 3,0-2,-31 4,35-5,-176 39,143-28,0-2,-1-2,-92 5,102-12,0 2,-69 16,66-11,0-2,-44 2,-431-7,253-4,225 0,-56-9,-15-2,49 7,0-2,-108-31,97 20,-89-11,69 16,47 7,-78-4,106 11,5-1,1 1,0 1,0-1,-1 2,-11 2,19-4,-1 1,1 0,0 0,0 1,-1-1,1 0,0 1,0-1,0 1,0-1,1 1,-1 0,0 0,1 0,-1 0,1 0,0 0,0 1,0-1,0 0,0 1,0-1,0 0,0 5,-2 23,1 0,1 0,6 55,-1 7,-4-67,1 0,1 1,9 37,-9-53,1-1,0 0,0 0,1-1,0 1,1-1,0 0,0 0,1 0,0 0,0-1,12 10,41 31,72 42,-122-85,0 0,1-1,0 0,-1 0,2-1,-1-1,0 0,0 0,14 0,15-1,47-5,-13 1,1045 3,-1078 2,1 2,74 18,27 3,-104-18,-1 0,39 14,-10-2,43 2,-76-17,0 3,0 0,34 14,-52-17,0 0,1 0,-1-2,1 0,0-1,18 0,-21-2,0 1,0 1,0 0,0 1,0 0,0 1,0 1,-1 0,14 6,-24-10,-1 1,1 0,-1-1,0 1,0 0,1 0,-1 0,0 0,0 0,0 0,0 0,0 0,0 1,0-1,0 0,0 0,-1 1,1-1,-1 1,1-1,-1 0,1 1,-1-1,0 1,1-1,-1 1,0-1,0 1,0 0,0-1,-1 1,1-1,0 1,-1-1,1 0,-1 1,1-1,-1 1,0-1,1 0,-1 1,0-1,0 0,-1 2,-2 1,0 0,1 0,-1-1,-1 1,1-1,0 0,-1 0,0 0,0 0,1-1,-9 2,-137 37,133-38,1-1,0-1,0 0,-1-1,1-1,-27-5,-22 0,31 5,-237 2,195 12,56-9,-1 0,-26 1,-395-4,213-2,177-2,-51-8,-50-3,-7 16,-119-3,182-12,62 7,-57-2,27 9,-52-2,113 0,0 0,0 0,0-1,0 0,0 0,0 0,1 0,-1-1,1 1,-1-1,1 0,0 0,0 0,0 0,1-1,-1 1,1-1,-1 1,1-1,1 0,-1 0,0 0,0-5,-6-11,2 0,1-1,-4-27,3-13,2 1,3-1,8-81,-7 138,1-1,0 1,0-1,1 1,-1-1,1 1,0 0,0 0,0 0,1 0,-1 0,1 0,6-5,2-1,0 0,25-15,2-2,-29 20,1 1,0 0,0 1,0 0,1 1,-1 0,1 1,0 0,1 0,-1 1,12 0,21-1,70 6,-39 0,96 11,10 1,-111-16,-35-1,0 1,0 2,1 1,-1 2,0 2,53 15,-40-7,61 12,-42-12,229 42,-265-50,1-1,0-2,45 0,-2 0,-48 0,0 2,-1 1,49 17,-44-12,0-2,39 7,-16-12,102-3,-71-3,-67 2,0-2,0 0,0-2,0 1,31-13,-40 14,-1-2,0 1,0-1,0 0,0-1,-1 0,1 0,-1-1,-1 1,1-1,-1-1,0 0,9-12,-6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5-31T22:47:58.75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77 0,'688'0,"-650"2,54 10,29 1,-77-9,0 2,-1 2,0 2,-1 2,68 28,-70-24,0-1,1-2,1-2,-1-2,2-2,45 3,-36-11,0-2,64-12,49-23,-125 28,80-10,-79 15,78-20,-85 17,0 1,51-4,-7 2,-56 7,0 1,0 1,1 1,-1 2,0 0,0 1,-1 1,1 1,-1 1,0 0,34 20,-52-26,0 0,0 0,-1 0,1 1,-1-1,1 1,-1 0,1 0,-1 0,0 0,0 0,0 0,0 1,-1-1,1 1,0-1,-1 1,0 0,0-1,0 1,0 0,0 0,0 0,-1 0,1 0,-1 0,0 5,-1-1,-1-1,0 0,0 1,0-1,-1 0,0 0,0-1,0 1,-1-1,0 1,-6 6,-31 46,35-46,-2-1,1 0,-2 0,-8 9,12-17,1 1,0-1,-1 1,0-1,0-1,0 1,0-1,0 0,0 0,0 0,-1-1,1 0,-8 1,-51 2,-99-6,41-2,71 4,-42 0,-143 16,210-11,-1-2,1-1,-1-1,0-1,0-2,1-1,-1 0,-49-15,-299-90,245 59,80 28,-1 3,-84-19,35 21,-2 5,0 4,-158 9,229 3,1 1,0 1,1 1,-1 2,2 1,0 1,0 2,1 0,1 2,-32 25,54-38,1 0,-1 1,1-1,1 1,-1 0,0 0,1 0,0 0,0 0,0 1,0-1,1 1,-1-1,1 1,1-1,-1 1,0 6,0 14,1 0,3 28,0-10,-3-36,0 0,1-1,0 1,0-1,0 1,1-1,0 0,0 1,1-1,-1 0,1 0,1-1,-1 1,1-1,0 1,0-1,1 0,8 7,-5-6,0-1,0-1,0 0,0 0,1 0,0-1,-1 0,1-1,1 0,-1 0,0-1,18 0,26 0,8 0,67 9,-19 0,199-7,-149-5,-93 1,36 0,157 19,-88-3,-22-3,-79-6,82-3,8-1,-53 11,-65-7,61 2,-71-6,1 2,-1 1,0 2,0 1,-1 2,0 1,30 15,19 5,-70-27,0 0,-1 0,0 1,13 7,-21-11,0-1,0 1,0 0,-1-1,1 1,0 0,0 0,0-1,0 1,-1 0,1 0,0 0,-1 0,1 0,-1 0,1 0,-1 0,1 0,-1 0,0 0,1 0,-1 1,0-1,0 0,0 0,0 0,0 0,0 0,0 1,-1-1,1 0,0 0,0 0,-1 0,1 0,-1 0,1 0,-1 0,0 0,1 0,-1 0,0 0,1 0,-1-1,0 1,0 0,0 0,0-1,0 1,0-1,0 1,-2 0,-4 4,-1-1,0 0,1-1,-2 0,1 0,0 0,0-1,-15 2,-75 0,79-5,0 1,-1 1,1 0,0 2,-31 8,-34 20,34-11,0-3,-75 16,6-6,76-16,1-2,-1-2,-56 3,-31-12,61 0,1 2,-85 13,-69 35,166-33,-1-4,-1-1,-69 1,-177-9,150-4,123 1,-58-11,58 6,-56-2,33 1,45 5,-1 0,1 1,0 0,-1 0,-13 2,20 0,0-1,0 1,0 0,0 0,0 0,0 1,0-1,1 1,-1-1,0 1,1 0,-1 0,1 0,0 0,0 1,0-1,0 0,0 1,0 0,-2 4,-5 9,1 0,1 1,0-1,1 1,1 1,1-1,-4 28,8-40,-1 1,1-1,0 1,1-1,-1 0,1 1,0-1,1 0,-1 0,1 1,0-1,0 0,1-1,-1 1,1 0,0-1,0 1,1-1,-1 0,1 0,0-1,0 1,0-1,1 1,-1-1,1-1,0 1,7 2,55 20,1-4,103 20,-141-35,4-1,1-1,0-2,0-2,0-1,0-2,39-7,21-1,227 6,-177 7,-106 0,0 2,75 18,-73-13,-1-2,65 4,14-10,-29-2,125 16,-104-5,200-7,-149-6,-152 3,1 0,0-1,0 0,-1-1,1 0,-1 0,1-1,18-9,-26 11,0-1,0 0,0 0,-1 0,1 0,-1 0,0-1,1 1,-1 0,0-1,-1 0,1 0,0 1,-1-1,1 0,-1 0,0-1,0 1,0 0,0 0,-1 0,0-1,1 1,-1 0,0 0,0-1,-1 1,1 0,-1 0,1-1,-1 1,-2-5,0 0,1-1,-2 0,1 1,-1 0,0 0,-1 0,0 0,0 1,-7-8,9 12,0 1,0-1,0 1,0 0,0 0,0 0,0 0,-1 0,1 1,-1-1,1 1,-1 0,0 0,0 1,1-1,-1 1,0-1,0 1,1 0,-1 1,0-1,0 1,1-1,-7 3,5-1,1 0,0 0,0 0,1 0,-1 1,0-1,1 1,-1 0,1 0,0 0,0 1,0-1,1 1,-1-1,1 1,0 0,0 0,0 0,0 0,1 0,0 1,0-1,0 0,0 1,1-1,-1 1,1-1,0 1,0-1,1 0,0 1,-1-1,1 0,1 1,-1-1,1 0,0 0,-1 0,2 0,-1 0,5 6,46 50,-42-50,-1 1,-1 0,0 0,0 1,-1 0,0 0,11 26,44 135,-62-170,-1-1,1 1,-1-1,0 0,1 1,-1-1,0 1,0-1,-1 1,1-1,0 1,-1-1,0 1,1-1,-1 0,0 1,0-1,0 0,-1 0,1 0,0 0,-1 0,-2 3,-5 3,1 0,-1-1,0-1,-12 7,-15 13,21-13,0 0,0-2,-1 0,0 0,-1-2,0 0,-1-1,0-1,0 0,-1-1,1-2,-1 0,-30 3,19-5,-1-1,1-1,0-2,-1-1,-39-9,10-4,-93-37,125 44,-1 1,-29-5,12 4,3 2,-1 3,1 1,-81 6,26-1,-702-2,759-2,-55-9,-29-3,101 14,-168 2,185-1,-1 1,1-1,-1 2,1-1,0 1,0 0,0 1,0 0,0 0,1 0,-11 10,4-3,1 1,0 1,1 0,-13 18,21-25,1-1,-1 0,1 1,0 0,1 0,-1-1,1 1,0 0,1 0,-1 0,1 0,0 0,1 0,-1 0,1 0,0 0,4 10,4 10,0 0,21 37,-22-48,-4-7,0-2,0 1,1 0,0-1,1 0,-1 0,1-1,0 1,0-1,1-1,0 1,0-1,12 5,8 2,0-1,43 9,-15-4,47 8,-68-17,54 17,211 61,-248-75,82 3,1 0,-33-2,-56-6,83 18,-82-12,0-2,1-2,0-2,0-3,0-1,0-2,81-15,-87 12,0 2,53 2,21-1,-94-2,-1 0,0-1,0-2,0 0,-1-1,0 0,-1-2,0 0,0-1,16-14,-22 18,1 1,-1 0,1 0,1 2,20-6,-16 5,0 0,24-12,-7 2,-28 13,1-1,0 0,-1 0,0-1,0 0,0 0,0-1,0 0,-1 0,0 0,0-1,8-9,-13 13,-1 1,1 0,-1 0,1 0,-1 0,1-1,-1 1,0 0,0 0,0-1,0 1,0 0,0-1,0 1,0 0,0 0,0-1,-1 1,1 0,0 0,-1 0,1-1,-1 1,0-1,-1 0,0-1,0 1,0 0,0 0,0 1,-1-1,1 0,-1 1,1-1,-4-1,-5-1,1 1,-1-1,0 2,-17-3,13 5,0 0,0 2,0 0,1 0,-1 2,1-1,0 2,0 0,0 1,-25 14,17-9,1-1,-1-2,-34 10,2-11,0-2,-1-2,-80-6,20-1,58 4,0-3,0-3,0-2,1-2,1-3,-78-29,67 17,19 5,-1 3,-1 2,-64-11,-10 5,-92-10,180 28,-1 1,0 2,-69 9,95-7,1 0,-1 1,1 0,-1 1,1 0,0 0,1 1,-1 0,1 1,0 0,0 0,0 1,1-1,-12 16,-1 6,2 0,0 0,-14 36,14-28,-31 47,25-50,-6 9,-39 69,61-96,1 0,1 0,0 1,1 0,1 0,1 0,0 1,-1 31,3-42,1 0,0 1,1-1,-1 0,1 0,1 0,-1 1,1-1,0-1,0 1,1 0,6 10,-6-12,1 0,0-1,0 1,0-1,0 0,0-1,1 1,-1-1,1 1,0-1,-1-1,1 1,0-1,0 0,0 0,9 1,39 2,76-3,-84-3,0 3,86 11,-63 2,14 3,1-3,158 7,-74-20,141-4,-285-1,-1 0,0-1,0-2,32-13,-32 12,1 0,-1 1,1 1,32-4,214 9,-5 1,-220-6,0-2,-1-2,52-19,-45 14,-43 12,0 1,0 1,0-1,1 1,-1 1,0-1,1 1,8 1,-13 0,-1-1,0 1,1-1,-1 1,0 0,0 0,0 0,1 0,-1 1,0-1,0 1,-1-1,1 1,0-1,0 1,-1 0,1 0,-1 0,0 0,1 0,-1 0,0 0,0 1,-1-1,1 0,0 0,-1 1,1 3,3 29,-1 1,-2-1,-6 56,1 7,4-86,0-1,-2 1,1 0,-1 0,-1-1,-5 17,6-22,-1-1,0 1,0 0,0-1,-1 0,1 0,-1 0,0 0,-1-1,1 0,-1 1,0-2,-9 7,-22 11,-1-1,0-2,-2-2,-79 23,77-30,-1-2,-1-1,0-2,1-2,-1-2,0-2,-63-11,18 0,-82-17,79 8,0 3,-2 4,0 4,0 5,-119 6,-34 27,211-22,-60 16,63-13,0 0,-46 3,-45 1,-46 3,128-13,1 3,0 1,-77 23,113-27,-1-1,0 1,0 0,1 0,-1 1,1-1,0 1,-1 0,1 0,1 0,-6 5,8-6,-1 0,1 0,0 0,0 0,0 0,0 0,0 0,0 0,1 0,-1 1,1-1,-1 0,1 1,0-1,0 0,0 0,0 1,0-1,1 0,-1 1,1-1,-1 0,1 0,0 0,0 0,0 0,1 3,4 5,0-1,1 0,0 0,0-1,1 0,0 0,1 0,-1-1,1-1,1 1,-1-2,1 1,0-1,1-1,11 5,19 3,0-2,73 10,-60-12,155 17,-157-20,367 3,-241-11,462 3,-593-2,68-13,-43 5,-3-2,-50 8,0 1,1 0,-1 1,1 1,-1 1,27 3,-18 2,-1 0,1 2,-1 1,-1 1,37 18,-53-22,3 1,1 1,-1 1,20 15,-29-20,0 1,0 0,0 0,-1 1,0-1,1 1,-2 0,1 0,-1 0,1 0,-1 0,-1 0,3 8,-1-3,-1 1,0-1,-1 1,0-1,0 1,-2 11,0-16,0-1,-1 1,0-1,0 1,0-1,-1 0,0 0,0 0,0 0,-1 0,1-1,-1 0,-5 5,-15 15,-1-1,-1-1,-1-1,-1-2,0 0,-56 25,64-38,1-2,0-1,-1 0,0-1,0-2,1 0,-1 0,-28-6,37 4,1-1,0-1,0 1,0-1,0-1,1 0,0 0,0-1,0 0,-8-8,4 4,0 0,-1 2,-22-12,4 8,-1 1,-1 1,1 2,-64-8,-99-8,103 13,-111-5,169 16,-50 0,-138 17,159-9,-88-3,88-4,-86 11,101-6,-1-3,-50-3,-54 3,144-3,0 1,0 1,0 0,0 0,0 1,1 0,-1 1,1 0,-13 8,18-9,0 0,0 0,0 1,0 0,1-1,0 1,0 0,0 1,0-1,1 1,-1-1,1 1,0 0,1 0,-1-1,1 1,0 0,0 1,0 8,1-9,-1-1,1 0,0 0,1 0,-1 0,1 0,0 1,0-1,0 0,1-1,-1 1,1 0,0 0,0-1,0 1,1-1,-1 1,1-1,0 0,0 0,0 0,0-1,0 1,0-1,1 0,0 1,-1-1,1-1,0 1,0-1,0 1,0-1,0 0,4 0,18 3,0-1,0-2,0 0,38-4,-20 1,123 2,80-2,-24-25,-163 20,198-12,640 20,-868-3,59-10,-58 7,58-3,-22 8,-27 2,1-2,-1-2,0-1,0-3,0 0,45-15,-81 19,0-1,0 1,0-1,0 0,0 0,0 0,-1-1,1 1,-1-1,0 0,0 0,-1 0,1 0,-1 0,0-1,0 1,0-1,-1 1,1-1,-1 0,0 1,-1-1,1 0,-1 0,0-6,0-16,0 0,-2 1,-7-33,8 55,-17-102,15 79</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AC2A5C87-6387-4F9B-B4DB-D45A5E101D11}" type="datetimeFigureOut">
              <a:rPr lang="en-US" smtClean="0"/>
              <a:t>5/31/2022</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71BF8D38-BE07-40CD-ABBC-1CD8CD96F907}" type="slidenum">
              <a:rPr lang="en-US" smtClean="0"/>
              <a:t>‹#›</a:t>
            </a:fld>
            <a:endParaRPr lang="en-US"/>
          </a:p>
        </p:txBody>
      </p:sp>
    </p:spTree>
    <p:extLst>
      <p:ext uri="{BB962C8B-B14F-4D97-AF65-F5344CB8AC3E}">
        <p14:creationId xmlns:p14="http://schemas.microsoft.com/office/powerpoint/2010/main" val="34864350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1</a:t>
            </a:fld>
            <a:endParaRPr lang="en-US"/>
          </a:p>
        </p:txBody>
      </p:sp>
    </p:spTree>
    <p:extLst>
      <p:ext uri="{BB962C8B-B14F-4D97-AF65-F5344CB8AC3E}">
        <p14:creationId xmlns:p14="http://schemas.microsoft.com/office/powerpoint/2010/main" val="11213847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27</a:t>
            </a:fld>
            <a:endParaRPr lang="en-US"/>
          </a:p>
        </p:txBody>
      </p:sp>
    </p:spTree>
    <p:extLst>
      <p:ext uri="{BB962C8B-B14F-4D97-AF65-F5344CB8AC3E}">
        <p14:creationId xmlns:p14="http://schemas.microsoft.com/office/powerpoint/2010/main" val="42363244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30</a:t>
            </a:fld>
            <a:endParaRPr lang="en-US"/>
          </a:p>
        </p:txBody>
      </p:sp>
    </p:spTree>
    <p:extLst>
      <p:ext uri="{BB962C8B-B14F-4D97-AF65-F5344CB8AC3E}">
        <p14:creationId xmlns:p14="http://schemas.microsoft.com/office/powerpoint/2010/main" val="2255524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31</a:t>
            </a:fld>
            <a:endParaRPr lang="en-US"/>
          </a:p>
        </p:txBody>
      </p:sp>
    </p:spTree>
    <p:extLst>
      <p:ext uri="{BB962C8B-B14F-4D97-AF65-F5344CB8AC3E}">
        <p14:creationId xmlns:p14="http://schemas.microsoft.com/office/powerpoint/2010/main" val="31165935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33</a:t>
            </a:fld>
            <a:endParaRPr lang="en-US"/>
          </a:p>
        </p:txBody>
      </p:sp>
    </p:spTree>
    <p:extLst>
      <p:ext uri="{BB962C8B-B14F-4D97-AF65-F5344CB8AC3E}">
        <p14:creationId xmlns:p14="http://schemas.microsoft.com/office/powerpoint/2010/main" val="36438160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34</a:t>
            </a:fld>
            <a:endParaRPr lang="en-US"/>
          </a:p>
        </p:txBody>
      </p:sp>
    </p:spTree>
    <p:extLst>
      <p:ext uri="{BB962C8B-B14F-4D97-AF65-F5344CB8AC3E}">
        <p14:creationId xmlns:p14="http://schemas.microsoft.com/office/powerpoint/2010/main" val="16139744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35</a:t>
            </a:fld>
            <a:endParaRPr lang="en-US"/>
          </a:p>
        </p:txBody>
      </p:sp>
    </p:spTree>
    <p:extLst>
      <p:ext uri="{BB962C8B-B14F-4D97-AF65-F5344CB8AC3E}">
        <p14:creationId xmlns:p14="http://schemas.microsoft.com/office/powerpoint/2010/main" val="29710173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36</a:t>
            </a:fld>
            <a:endParaRPr lang="en-US"/>
          </a:p>
        </p:txBody>
      </p:sp>
    </p:spTree>
    <p:extLst>
      <p:ext uri="{BB962C8B-B14F-4D97-AF65-F5344CB8AC3E}">
        <p14:creationId xmlns:p14="http://schemas.microsoft.com/office/powerpoint/2010/main" val="4126196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37</a:t>
            </a:fld>
            <a:endParaRPr lang="en-US"/>
          </a:p>
        </p:txBody>
      </p:sp>
    </p:spTree>
    <p:extLst>
      <p:ext uri="{BB962C8B-B14F-4D97-AF65-F5344CB8AC3E}">
        <p14:creationId xmlns:p14="http://schemas.microsoft.com/office/powerpoint/2010/main" val="6353192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42</a:t>
            </a:fld>
            <a:endParaRPr lang="en-US"/>
          </a:p>
        </p:txBody>
      </p:sp>
    </p:spTree>
    <p:extLst>
      <p:ext uri="{BB962C8B-B14F-4D97-AF65-F5344CB8AC3E}">
        <p14:creationId xmlns:p14="http://schemas.microsoft.com/office/powerpoint/2010/main" val="38273051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43</a:t>
            </a:fld>
            <a:endParaRPr lang="en-US"/>
          </a:p>
        </p:txBody>
      </p:sp>
    </p:spTree>
    <p:extLst>
      <p:ext uri="{BB962C8B-B14F-4D97-AF65-F5344CB8AC3E}">
        <p14:creationId xmlns:p14="http://schemas.microsoft.com/office/powerpoint/2010/main" val="1062280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3</a:t>
            </a:fld>
            <a:endParaRPr lang="en-US"/>
          </a:p>
        </p:txBody>
      </p:sp>
    </p:spTree>
    <p:extLst>
      <p:ext uri="{BB962C8B-B14F-4D97-AF65-F5344CB8AC3E}">
        <p14:creationId xmlns:p14="http://schemas.microsoft.com/office/powerpoint/2010/main" val="38197671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44</a:t>
            </a:fld>
            <a:endParaRPr lang="en-US"/>
          </a:p>
        </p:txBody>
      </p:sp>
    </p:spTree>
    <p:extLst>
      <p:ext uri="{BB962C8B-B14F-4D97-AF65-F5344CB8AC3E}">
        <p14:creationId xmlns:p14="http://schemas.microsoft.com/office/powerpoint/2010/main" val="34389146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45</a:t>
            </a:fld>
            <a:endParaRPr lang="en-US"/>
          </a:p>
        </p:txBody>
      </p:sp>
    </p:spTree>
    <p:extLst>
      <p:ext uri="{BB962C8B-B14F-4D97-AF65-F5344CB8AC3E}">
        <p14:creationId xmlns:p14="http://schemas.microsoft.com/office/powerpoint/2010/main" val="29620965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46</a:t>
            </a:fld>
            <a:endParaRPr lang="en-US"/>
          </a:p>
        </p:txBody>
      </p:sp>
    </p:spTree>
    <p:extLst>
      <p:ext uri="{BB962C8B-B14F-4D97-AF65-F5344CB8AC3E}">
        <p14:creationId xmlns:p14="http://schemas.microsoft.com/office/powerpoint/2010/main" val="7851884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47</a:t>
            </a:fld>
            <a:endParaRPr lang="en-US"/>
          </a:p>
        </p:txBody>
      </p:sp>
    </p:spTree>
    <p:extLst>
      <p:ext uri="{BB962C8B-B14F-4D97-AF65-F5344CB8AC3E}">
        <p14:creationId xmlns:p14="http://schemas.microsoft.com/office/powerpoint/2010/main" val="11603956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54</a:t>
            </a:fld>
            <a:endParaRPr lang="en-US"/>
          </a:p>
        </p:txBody>
      </p:sp>
    </p:spTree>
    <p:extLst>
      <p:ext uri="{BB962C8B-B14F-4D97-AF65-F5344CB8AC3E}">
        <p14:creationId xmlns:p14="http://schemas.microsoft.com/office/powerpoint/2010/main" val="42360720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55</a:t>
            </a:fld>
            <a:endParaRPr lang="en-US"/>
          </a:p>
        </p:txBody>
      </p:sp>
    </p:spTree>
    <p:extLst>
      <p:ext uri="{BB962C8B-B14F-4D97-AF65-F5344CB8AC3E}">
        <p14:creationId xmlns:p14="http://schemas.microsoft.com/office/powerpoint/2010/main" val="8359634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56</a:t>
            </a:fld>
            <a:endParaRPr lang="en-US"/>
          </a:p>
        </p:txBody>
      </p:sp>
    </p:spTree>
    <p:extLst>
      <p:ext uri="{BB962C8B-B14F-4D97-AF65-F5344CB8AC3E}">
        <p14:creationId xmlns:p14="http://schemas.microsoft.com/office/powerpoint/2010/main" val="16298455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57</a:t>
            </a:fld>
            <a:endParaRPr lang="en-US"/>
          </a:p>
        </p:txBody>
      </p:sp>
    </p:spTree>
    <p:extLst>
      <p:ext uri="{BB962C8B-B14F-4D97-AF65-F5344CB8AC3E}">
        <p14:creationId xmlns:p14="http://schemas.microsoft.com/office/powerpoint/2010/main" val="42849353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58</a:t>
            </a:fld>
            <a:endParaRPr lang="en-US"/>
          </a:p>
        </p:txBody>
      </p:sp>
    </p:spTree>
    <p:extLst>
      <p:ext uri="{BB962C8B-B14F-4D97-AF65-F5344CB8AC3E}">
        <p14:creationId xmlns:p14="http://schemas.microsoft.com/office/powerpoint/2010/main" val="34406959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Central Texas MLS consists of 5 shareholders.</a:t>
            </a:r>
          </a:p>
          <a:p>
            <a:r>
              <a:rPr lang="en-US"/>
              <a:t>Four Rivers, Victoria, Williamson County, Temple Belton, and Fort Hood  </a:t>
            </a:r>
          </a:p>
          <a:p>
            <a:r>
              <a:rPr lang="en-US"/>
              <a:t>Together, we currently have 4800+ members and growing</a:t>
            </a:r>
          </a:p>
        </p:txBody>
      </p:sp>
      <p:sp>
        <p:nvSpPr>
          <p:cNvPr id="4" name="Slide Number Placeholder 3"/>
          <p:cNvSpPr>
            <a:spLocks noGrp="1"/>
          </p:cNvSpPr>
          <p:nvPr>
            <p:ph type="sldNum" sz="quarter" idx="5"/>
          </p:nvPr>
        </p:nvSpPr>
        <p:spPr/>
        <p:txBody>
          <a:bodyPr/>
          <a:lstStyle/>
          <a:p>
            <a:fld id="{3D01F89A-F21E-4804-A11B-13A1B7DF57D0}" type="slidenum">
              <a:rPr lang="en-US" smtClean="0"/>
              <a:t>59</a:t>
            </a:fld>
            <a:endParaRPr lang="en-US"/>
          </a:p>
        </p:txBody>
      </p:sp>
    </p:spTree>
    <p:extLst>
      <p:ext uri="{BB962C8B-B14F-4D97-AF65-F5344CB8AC3E}">
        <p14:creationId xmlns:p14="http://schemas.microsoft.com/office/powerpoint/2010/main" val="737791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7</a:t>
            </a:fld>
            <a:endParaRPr lang="en-US"/>
          </a:p>
        </p:txBody>
      </p:sp>
    </p:spTree>
    <p:extLst>
      <p:ext uri="{BB962C8B-B14F-4D97-AF65-F5344CB8AC3E}">
        <p14:creationId xmlns:p14="http://schemas.microsoft.com/office/powerpoint/2010/main" val="10132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943" indent="-232943">
              <a:buAutoNum type="arabicParenR"/>
            </a:pPr>
            <a:r>
              <a:rPr lang="en-US"/>
              <a:t>Branded Photos – You cannot use photos that have logos or contact information in them.  You MUST use original pictures and not copied form another agent or MLS.</a:t>
            </a:r>
          </a:p>
          <a:p>
            <a:pPr marL="232943" indent="-232943">
              <a:buAutoNum type="arabicParenR"/>
            </a:pPr>
            <a:r>
              <a:rPr lang="en-US"/>
              <a:t>Address Not Mapped- With many new subdivisions many properties are not found when entered into the MLS.  Verify your listing is displayed accurately on the map.  If not click “Get Lat/Long Manually” and manually place the map pin where the home or property is located.</a:t>
            </a:r>
          </a:p>
          <a:p>
            <a:pPr marL="232943" indent="-232943">
              <a:buAutoNum type="arabicParenR"/>
            </a:pPr>
            <a:r>
              <a:rPr lang="en-US"/>
              <a:t>Wrong Status – This happens when the listing is entered into multiple MLS and not updated in each.  The property is Sold, agent is happy and neglects to update it in the MLS and so it expires.</a:t>
            </a:r>
          </a:p>
          <a:p>
            <a:pPr marL="232943" indent="-232943">
              <a:buAutoNum type="arabicParenR"/>
            </a:pPr>
            <a:r>
              <a:rPr lang="en-US"/>
              <a:t>Incorrect Remarks – Do not put gate codes.  This is a security risk for the owners or tenants.  Also never put any agent contact information into the remarks</a:t>
            </a:r>
          </a:p>
          <a:p>
            <a:pPr marL="232943" indent="-232943">
              <a:buAutoNum type="arabicParenR"/>
            </a:pPr>
            <a:r>
              <a:rPr lang="en-US"/>
              <a:t>Incorrect Acreage – Happens when owner wants to sell parcels of the total lot.  Email Compliance@ctxmls.com and it will be waived.</a:t>
            </a:r>
          </a:p>
          <a:p>
            <a:pPr marL="232943" indent="-232943">
              <a:buAutoNum type="arabicParenR"/>
            </a:pPr>
            <a:endParaRPr lang="en-US"/>
          </a:p>
          <a:p>
            <a:pPr marL="232943" indent="-232943">
              <a:buAutoNum type="arabicParenR"/>
            </a:pPr>
            <a:endParaRPr lang="en-US"/>
          </a:p>
          <a:p>
            <a:pPr marL="232943" indent="-232943">
              <a:buAutoNum type="arabicParenR"/>
            </a:pPr>
            <a:endParaRPr lang="en-US"/>
          </a:p>
          <a:p>
            <a:pPr marL="232943" indent="-232943">
              <a:buAutoNum type="arabicParenR"/>
            </a:pPr>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60</a:t>
            </a:fld>
            <a:endParaRPr lang="en-US"/>
          </a:p>
        </p:txBody>
      </p:sp>
    </p:spTree>
    <p:extLst>
      <p:ext uri="{BB962C8B-B14F-4D97-AF65-F5344CB8AC3E}">
        <p14:creationId xmlns:p14="http://schemas.microsoft.com/office/powerpoint/2010/main" val="23345223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61</a:t>
            </a:fld>
            <a:endParaRPr lang="en-US"/>
          </a:p>
        </p:txBody>
      </p:sp>
    </p:spTree>
    <p:extLst>
      <p:ext uri="{BB962C8B-B14F-4D97-AF65-F5344CB8AC3E}">
        <p14:creationId xmlns:p14="http://schemas.microsoft.com/office/powerpoint/2010/main" val="20476062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62</a:t>
            </a:fld>
            <a:endParaRPr lang="en-US"/>
          </a:p>
        </p:txBody>
      </p:sp>
    </p:spTree>
    <p:extLst>
      <p:ext uri="{BB962C8B-B14F-4D97-AF65-F5344CB8AC3E}">
        <p14:creationId xmlns:p14="http://schemas.microsoft.com/office/powerpoint/2010/main" val="42883175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63</a:t>
            </a:fld>
            <a:endParaRPr lang="en-US"/>
          </a:p>
        </p:txBody>
      </p:sp>
    </p:spTree>
    <p:extLst>
      <p:ext uri="{BB962C8B-B14F-4D97-AF65-F5344CB8AC3E}">
        <p14:creationId xmlns:p14="http://schemas.microsoft.com/office/powerpoint/2010/main" val="28682182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Enter a short description of the compliance issue</a:t>
            </a:r>
          </a:p>
          <a:p>
            <a:r>
              <a:rPr lang="en-US"/>
              <a:t>All Report It’s are sent anonymously </a:t>
            </a:r>
          </a:p>
        </p:txBody>
      </p:sp>
      <p:sp>
        <p:nvSpPr>
          <p:cNvPr id="4" name="Slide Number Placeholder 3"/>
          <p:cNvSpPr>
            <a:spLocks noGrp="1"/>
          </p:cNvSpPr>
          <p:nvPr>
            <p:ph type="sldNum" sz="quarter" idx="5"/>
          </p:nvPr>
        </p:nvSpPr>
        <p:spPr/>
        <p:txBody>
          <a:bodyPr/>
          <a:lstStyle/>
          <a:p>
            <a:fld id="{3D01F89A-F21E-4804-A11B-13A1B7DF57D0}" type="slidenum">
              <a:rPr lang="en-US" smtClean="0"/>
              <a:t>64</a:t>
            </a:fld>
            <a:endParaRPr lang="en-US"/>
          </a:p>
        </p:txBody>
      </p:sp>
    </p:spTree>
    <p:extLst>
      <p:ext uri="{BB962C8B-B14F-4D97-AF65-F5344CB8AC3E}">
        <p14:creationId xmlns:p14="http://schemas.microsoft.com/office/powerpoint/2010/main" val="35603190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65</a:t>
            </a:fld>
            <a:endParaRPr lang="en-US"/>
          </a:p>
        </p:txBody>
      </p:sp>
    </p:spTree>
    <p:extLst>
      <p:ext uri="{BB962C8B-B14F-4D97-AF65-F5344CB8AC3E}">
        <p14:creationId xmlns:p14="http://schemas.microsoft.com/office/powerpoint/2010/main" val="14161712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66</a:t>
            </a:fld>
            <a:endParaRPr lang="en-US"/>
          </a:p>
        </p:txBody>
      </p:sp>
    </p:spTree>
    <p:extLst>
      <p:ext uri="{BB962C8B-B14F-4D97-AF65-F5344CB8AC3E}">
        <p14:creationId xmlns:p14="http://schemas.microsoft.com/office/powerpoint/2010/main" val="27910207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67</a:t>
            </a:fld>
            <a:endParaRPr lang="en-US"/>
          </a:p>
        </p:txBody>
      </p:sp>
    </p:spTree>
    <p:extLst>
      <p:ext uri="{BB962C8B-B14F-4D97-AF65-F5344CB8AC3E}">
        <p14:creationId xmlns:p14="http://schemas.microsoft.com/office/powerpoint/2010/main" val="32682852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Listings Rules, Fine Schedule, and coverage area can me found on the home page under External Links</a:t>
            </a:r>
          </a:p>
        </p:txBody>
      </p:sp>
      <p:sp>
        <p:nvSpPr>
          <p:cNvPr id="4" name="Slide Number Placeholder 3"/>
          <p:cNvSpPr>
            <a:spLocks noGrp="1"/>
          </p:cNvSpPr>
          <p:nvPr>
            <p:ph type="sldNum" sz="quarter" idx="5"/>
          </p:nvPr>
        </p:nvSpPr>
        <p:spPr/>
        <p:txBody>
          <a:bodyPr/>
          <a:lstStyle/>
          <a:p>
            <a:fld id="{3D01F89A-F21E-4804-A11B-13A1B7DF57D0}" type="slidenum">
              <a:rPr lang="en-US" smtClean="0"/>
              <a:t>68</a:t>
            </a:fld>
            <a:endParaRPr lang="en-US"/>
          </a:p>
        </p:txBody>
      </p:sp>
    </p:spTree>
    <p:extLst>
      <p:ext uri="{BB962C8B-B14F-4D97-AF65-F5344CB8AC3E}">
        <p14:creationId xmlns:p14="http://schemas.microsoft.com/office/powerpoint/2010/main" val="378395632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69</a:t>
            </a:fld>
            <a:endParaRPr lang="en-US"/>
          </a:p>
        </p:txBody>
      </p:sp>
    </p:spTree>
    <p:extLst>
      <p:ext uri="{BB962C8B-B14F-4D97-AF65-F5344CB8AC3E}">
        <p14:creationId xmlns:p14="http://schemas.microsoft.com/office/powerpoint/2010/main" val="926006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8</a:t>
            </a:fld>
            <a:endParaRPr lang="en-US"/>
          </a:p>
        </p:txBody>
      </p:sp>
    </p:spTree>
    <p:extLst>
      <p:ext uri="{BB962C8B-B14F-4D97-AF65-F5344CB8AC3E}">
        <p14:creationId xmlns:p14="http://schemas.microsoft.com/office/powerpoint/2010/main" val="379723233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70</a:t>
            </a:fld>
            <a:endParaRPr lang="en-US"/>
          </a:p>
        </p:txBody>
      </p:sp>
    </p:spTree>
    <p:extLst>
      <p:ext uri="{BB962C8B-B14F-4D97-AF65-F5344CB8AC3E}">
        <p14:creationId xmlns:p14="http://schemas.microsoft.com/office/powerpoint/2010/main" val="329397041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80</a:t>
            </a:fld>
            <a:endParaRPr lang="en-US"/>
          </a:p>
        </p:txBody>
      </p:sp>
    </p:spTree>
    <p:extLst>
      <p:ext uri="{BB962C8B-B14F-4D97-AF65-F5344CB8AC3E}">
        <p14:creationId xmlns:p14="http://schemas.microsoft.com/office/powerpoint/2010/main" val="126586666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Help can be found under the Help Tab or Four Rivers Staff or by calling </a:t>
            </a:r>
            <a:r>
              <a:rPr lang="en-US" err="1"/>
              <a:t>Answerlink</a:t>
            </a:r>
            <a:r>
              <a:rPr lang="en-US"/>
              <a:t>.  NOTE: </a:t>
            </a:r>
            <a:r>
              <a:rPr lang="en-US" err="1"/>
              <a:t>Answerlink</a:t>
            </a:r>
            <a:r>
              <a:rPr lang="en-US"/>
              <a:t> is best as last resort or after hours.</a:t>
            </a:r>
          </a:p>
        </p:txBody>
      </p:sp>
      <p:sp>
        <p:nvSpPr>
          <p:cNvPr id="4" name="Slide Number Placeholder 3"/>
          <p:cNvSpPr>
            <a:spLocks noGrp="1"/>
          </p:cNvSpPr>
          <p:nvPr>
            <p:ph type="sldNum" sz="quarter" idx="5"/>
          </p:nvPr>
        </p:nvSpPr>
        <p:spPr/>
        <p:txBody>
          <a:bodyPr/>
          <a:lstStyle/>
          <a:p>
            <a:fld id="{3D01F89A-F21E-4804-A11B-13A1B7DF57D0}" type="slidenum">
              <a:rPr lang="en-US" smtClean="0"/>
              <a:t>81</a:t>
            </a:fld>
            <a:endParaRPr lang="en-US"/>
          </a:p>
        </p:txBody>
      </p:sp>
    </p:spTree>
    <p:extLst>
      <p:ext uri="{BB962C8B-B14F-4D97-AF65-F5344CB8AC3E}">
        <p14:creationId xmlns:p14="http://schemas.microsoft.com/office/powerpoint/2010/main" val="306191186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82</a:t>
            </a:fld>
            <a:endParaRPr lang="en-US"/>
          </a:p>
        </p:txBody>
      </p:sp>
    </p:spTree>
    <p:extLst>
      <p:ext uri="{BB962C8B-B14F-4D97-AF65-F5344CB8AC3E}">
        <p14:creationId xmlns:p14="http://schemas.microsoft.com/office/powerpoint/2010/main" val="372914136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83</a:t>
            </a:fld>
            <a:endParaRPr lang="en-US"/>
          </a:p>
        </p:txBody>
      </p:sp>
    </p:spTree>
    <p:extLst>
      <p:ext uri="{BB962C8B-B14F-4D97-AF65-F5344CB8AC3E}">
        <p14:creationId xmlns:p14="http://schemas.microsoft.com/office/powerpoint/2010/main" val="411269736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84</a:t>
            </a:fld>
            <a:endParaRPr lang="en-US"/>
          </a:p>
        </p:txBody>
      </p:sp>
    </p:spTree>
    <p:extLst>
      <p:ext uri="{BB962C8B-B14F-4D97-AF65-F5344CB8AC3E}">
        <p14:creationId xmlns:p14="http://schemas.microsoft.com/office/powerpoint/2010/main" val="6153043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85</a:t>
            </a:fld>
            <a:endParaRPr lang="en-US"/>
          </a:p>
        </p:txBody>
      </p:sp>
    </p:spTree>
    <p:extLst>
      <p:ext uri="{BB962C8B-B14F-4D97-AF65-F5344CB8AC3E}">
        <p14:creationId xmlns:p14="http://schemas.microsoft.com/office/powerpoint/2010/main" val="326390837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86</a:t>
            </a:fld>
            <a:endParaRPr lang="en-US"/>
          </a:p>
        </p:txBody>
      </p:sp>
    </p:spTree>
    <p:extLst>
      <p:ext uri="{BB962C8B-B14F-4D97-AF65-F5344CB8AC3E}">
        <p14:creationId xmlns:p14="http://schemas.microsoft.com/office/powerpoint/2010/main" val="227883016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87</a:t>
            </a:fld>
            <a:endParaRPr lang="en-US"/>
          </a:p>
        </p:txBody>
      </p:sp>
    </p:spTree>
    <p:extLst>
      <p:ext uri="{BB962C8B-B14F-4D97-AF65-F5344CB8AC3E}">
        <p14:creationId xmlns:p14="http://schemas.microsoft.com/office/powerpoint/2010/main" val="240159927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88</a:t>
            </a:fld>
            <a:endParaRPr lang="en-US"/>
          </a:p>
        </p:txBody>
      </p:sp>
    </p:spTree>
    <p:extLst>
      <p:ext uri="{BB962C8B-B14F-4D97-AF65-F5344CB8AC3E}">
        <p14:creationId xmlns:p14="http://schemas.microsoft.com/office/powerpoint/2010/main" val="35919337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9</a:t>
            </a:fld>
            <a:endParaRPr lang="en-US"/>
          </a:p>
        </p:txBody>
      </p:sp>
    </p:spTree>
    <p:extLst>
      <p:ext uri="{BB962C8B-B14F-4D97-AF65-F5344CB8AC3E}">
        <p14:creationId xmlns:p14="http://schemas.microsoft.com/office/powerpoint/2010/main" val="255594061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89</a:t>
            </a:fld>
            <a:endParaRPr lang="en-US"/>
          </a:p>
        </p:txBody>
      </p:sp>
    </p:spTree>
    <p:extLst>
      <p:ext uri="{BB962C8B-B14F-4D97-AF65-F5344CB8AC3E}">
        <p14:creationId xmlns:p14="http://schemas.microsoft.com/office/powerpoint/2010/main" val="20908368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90</a:t>
            </a:fld>
            <a:endParaRPr lang="en-US"/>
          </a:p>
        </p:txBody>
      </p:sp>
    </p:spTree>
    <p:extLst>
      <p:ext uri="{BB962C8B-B14F-4D97-AF65-F5344CB8AC3E}">
        <p14:creationId xmlns:p14="http://schemas.microsoft.com/office/powerpoint/2010/main" val="291205450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91</a:t>
            </a:fld>
            <a:endParaRPr lang="en-US"/>
          </a:p>
        </p:txBody>
      </p:sp>
    </p:spTree>
    <p:extLst>
      <p:ext uri="{BB962C8B-B14F-4D97-AF65-F5344CB8AC3E}">
        <p14:creationId xmlns:p14="http://schemas.microsoft.com/office/powerpoint/2010/main" val="60340735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92</a:t>
            </a:fld>
            <a:endParaRPr lang="en-US"/>
          </a:p>
        </p:txBody>
      </p:sp>
    </p:spTree>
    <p:extLst>
      <p:ext uri="{BB962C8B-B14F-4D97-AF65-F5344CB8AC3E}">
        <p14:creationId xmlns:p14="http://schemas.microsoft.com/office/powerpoint/2010/main" val="33073786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Click Search &gt; Public Record</a:t>
            </a:r>
          </a:p>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93</a:t>
            </a:fld>
            <a:endParaRPr lang="en-US"/>
          </a:p>
        </p:txBody>
      </p:sp>
    </p:spTree>
    <p:extLst>
      <p:ext uri="{BB962C8B-B14F-4D97-AF65-F5344CB8AC3E}">
        <p14:creationId xmlns:p14="http://schemas.microsoft.com/office/powerpoint/2010/main" val="326656452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Street Name – River Chase</a:t>
            </a:r>
          </a:p>
          <a:p>
            <a:r>
              <a:rPr lang="en-US"/>
              <a:t>County – Comal</a:t>
            </a:r>
          </a:p>
          <a:p>
            <a:r>
              <a:rPr lang="en-US"/>
              <a:t>Click Results</a:t>
            </a:r>
          </a:p>
        </p:txBody>
      </p:sp>
      <p:sp>
        <p:nvSpPr>
          <p:cNvPr id="4" name="Slide Number Placeholder 3"/>
          <p:cNvSpPr>
            <a:spLocks noGrp="1"/>
          </p:cNvSpPr>
          <p:nvPr>
            <p:ph type="sldNum" sz="quarter" idx="5"/>
          </p:nvPr>
        </p:nvSpPr>
        <p:spPr/>
        <p:txBody>
          <a:bodyPr/>
          <a:lstStyle/>
          <a:p>
            <a:fld id="{3D01F89A-F21E-4804-A11B-13A1B7DF57D0}" type="slidenum">
              <a:rPr lang="en-US" smtClean="0"/>
              <a:t>94</a:t>
            </a:fld>
            <a:endParaRPr lang="en-US"/>
          </a:p>
        </p:txBody>
      </p:sp>
    </p:spTree>
    <p:extLst>
      <p:ext uri="{BB962C8B-B14F-4D97-AF65-F5344CB8AC3E}">
        <p14:creationId xmlns:p14="http://schemas.microsoft.com/office/powerpoint/2010/main" val="369888587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On the results, click Polygon icon to draw a polygon</a:t>
            </a:r>
          </a:p>
          <a:p>
            <a:r>
              <a:rPr lang="en-US"/>
              <a:t>Trace  Neighborhood</a:t>
            </a:r>
          </a:p>
          <a:p>
            <a:r>
              <a:rPr lang="en-US"/>
              <a:t>Be sure to click on start point to close the polygon</a:t>
            </a:r>
          </a:p>
          <a:p>
            <a:r>
              <a:rPr lang="en-US"/>
              <a:t>Click Results</a:t>
            </a:r>
          </a:p>
        </p:txBody>
      </p:sp>
      <p:sp>
        <p:nvSpPr>
          <p:cNvPr id="4" name="Slide Number Placeholder 3"/>
          <p:cNvSpPr>
            <a:spLocks noGrp="1"/>
          </p:cNvSpPr>
          <p:nvPr>
            <p:ph type="sldNum" sz="quarter" idx="5"/>
          </p:nvPr>
        </p:nvSpPr>
        <p:spPr/>
        <p:txBody>
          <a:bodyPr/>
          <a:lstStyle/>
          <a:p>
            <a:fld id="{3D01F89A-F21E-4804-A11B-13A1B7DF57D0}" type="slidenum">
              <a:rPr lang="en-US" smtClean="0"/>
              <a:t>95</a:t>
            </a:fld>
            <a:endParaRPr lang="en-US"/>
          </a:p>
        </p:txBody>
      </p:sp>
    </p:spTree>
    <p:extLst>
      <p:ext uri="{BB962C8B-B14F-4D97-AF65-F5344CB8AC3E}">
        <p14:creationId xmlns:p14="http://schemas.microsoft.com/office/powerpoint/2010/main" val="425261103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Click Results tab</a:t>
            </a:r>
          </a:p>
          <a:p>
            <a:r>
              <a:rPr lang="en-US"/>
              <a:t>Select the check box above results to select all results</a:t>
            </a:r>
          </a:p>
          <a:p>
            <a:r>
              <a:rPr lang="en-US" err="1"/>
              <a:t>Clcik</a:t>
            </a:r>
            <a:r>
              <a:rPr lang="en-US"/>
              <a:t> the Print button on the bottom</a:t>
            </a:r>
          </a:p>
        </p:txBody>
      </p:sp>
      <p:sp>
        <p:nvSpPr>
          <p:cNvPr id="4" name="Slide Number Placeholder 3"/>
          <p:cNvSpPr>
            <a:spLocks noGrp="1"/>
          </p:cNvSpPr>
          <p:nvPr>
            <p:ph type="sldNum" sz="quarter" idx="5"/>
          </p:nvPr>
        </p:nvSpPr>
        <p:spPr/>
        <p:txBody>
          <a:bodyPr/>
          <a:lstStyle/>
          <a:p>
            <a:fld id="{3D01F89A-F21E-4804-A11B-13A1B7DF57D0}" type="slidenum">
              <a:rPr lang="en-US" smtClean="0"/>
              <a:t>96</a:t>
            </a:fld>
            <a:endParaRPr lang="en-US"/>
          </a:p>
        </p:txBody>
      </p:sp>
    </p:spTree>
    <p:extLst>
      <p:ext uri="{BB962C8B-B14F-4D97-AF65-F5344CB8AC3E}">
        <p14:creationId xmlns:p14="http://schemas.microsoft.com/office/powerpoint/2010/main" val="175730492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Select one of the Mail Label options </a:t>
            </a:r>
          </a:p>
          <a:p>
            <a:r>
              <a:rPr lang="en-US"/>
              <a:t>Click Print to PDF</a:t>
            </a:r>
          </a:p>
          <a:p>
            <a:r>
              <a:rPr lang="en-US"/>
              <a:t>Then print your mailing labels</a:t>
            </a:r>
          </a:p>
        </p:txBody>
      </p:sp>
      <p:sp>
        <p:nvSpPr>
          <p:cNvPr id="4" name="Slide Number Placeholder 3"/>
          <p:cNvSpPr>
            <a:spLocks noGrp="1"/>
          </p:cNvSpPr>
          <p:nvPr>
            <p:ph type="sldNum" sz="quarter" idx="5"/>
          </p:nvPr>
        </p:nvSpPr>
        <p:spPr/>
        <p:txBody>
          <a:bodyPr/>
          <a:lstStyle/>
          <a:p>
            <a:fld id="{3D01F89A-F21E-4804-A11B-13A1B7DF57D0}" type="slidenum">
              <a:rPr lang="en-US" smtClean="0"/>
              <a:t>97</a:t>
            </a:fld>
            <a:endParaRPr lang="en-US"/>
          </a:p>
        </p:txBody>
      </p:sp>
    </p:spTree>
    <p:extLst>
      <p:ext uri="{BB962C8B-B14F-4D97-AF65-F5344CB8AC3E}">
        <p14:creationId xmlns:p14="http://schemas.microsoft.com/office/powerpoint/2010/main" val="230990785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98</a:t>
            </a:fld>
            <a:endParaRPr lang="en-US"/>
          </a:p>
        </p:txBody>
      </p:sp>
    </p:spTree>
    <p:extLst>
      <p:ext uri="{BB962C8B-B14F-4D97-AF65-F5344CB8AC3E}">
        <p14:creationId xmlns:p14="http://schemas.microsoft.com/office/powerpoint/2010/main" val="40860751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10</a:t>
            </a:fld>
            <a:endParaRPr lang="en-US"/>
          </a:p>
        </p:txBody>
      </p:sp>
    </p:spTree>
    <p:extLst>
      <p:ext uri="{BB962C8B-B14F-4D97-AF65-F5344CB8AC3E}">
        <p14:creationId xmlns:p14="http://schemas.microsoft.com/office/powerpoint/2010/main" val="127208798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100</a:t>
            </a:fld>
            <a:endParaRPr lang="en-US"/>
          </a:p>
        </p:txBody>
      </p:sp>
    </p:spTree>
    <p:extLst>
      <p:ext uri="{BB962C8B-B14F-4D97-AF65-F5344CB8AC3E}">
        <p14:creationId xmlns:p14="http://schemas.microsoft.com/office/powerpoint/2010/main" val="229399487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101</a:t>
            </a:fld>
            <a:endParaRPr lang="en-US"/>
          </a:p>
        </p:txBody>
      </p:sp>
    </p:spTree>
    <p:extLst>
      <p:ext uri="{BB962C8B-B14F-4D97-AF65-F5344CB8AC3E}">
        <p14:creationId xmlns:p14="http://schemas.microsoft.com/office/powerpoint/2010/main" val="427156515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102</a:t>
            </a:fld>
            <a:endParaRPr lang="en-US"/>
          </a:p>
        </p:txBody>
      </p:sp>
    </p:spTree>
    <p:extLst>
      <p:ext uri="{BB962C8B-B14F-4D97-AF65-F5344CB8AC3E}">
        <p14:creationId xmlns:p14="http://schemas.microsoft.com/office/powerpoint/2010/main" val="156583905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103</a:t>
            </a:fld>
            <a:endParaRPr lang="en-US"/>
          </a:p>
        </p:txBody>
      </p:sp>
    </p:spTree>
    <p:extLst>
      <p:ext uri="{BB962C8B-B14F-4D97-AF65-F5344CB8AC3E}">
        <p14:creationId xmlns:p14="http://schemas.microsoft.com/office/powerpoint/2010/main" val="414439079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104</a:t>
            </a:fld>
            <a:endParaRPr lang="en-US"/>
          </a:p>
        </p:txBody>
      </p:sp>
    </p:spTree>
    <p:extLst>
      <p:ext uri="{BB962C8B-B14F-4D97-AF65-F5344CB8AC3E}">
        <p14:creationId xmlns:p14="http://schemas.microsoft.com/office/powerpoint/2010/main" val="18367182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105</a:t>
            </a:fld>
            <a:endParaRPr lang="en-US"/>
          </a:p>
        </p:txBody>
      </p:sp>
    </p:spTree>
    <p:extLst>
      <p:ext uri="{BB962C8B-B14F-4D97-AF65-F5344CB8AC3E}">
        <p14:creationId xmlns:p14="http://schemas.microsoft.com/office/powerpoint/2010/main" val="425894506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106</a:t>
            </a:fld>
            <a:endParaRPr lang="en-US"/>
          </a:p>
        </p:txBody>
      </p:sp>
    </p:spTree>
    <p:extLst>
      <p:ext uri="{BB962C8B-B14F-4D97-AF65-F5344CB8AC3E}">
        <p14:creationId xmlns:p14="http://schemas.microsoft.com/office/powerpoint/2010/main" val="351439183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107</a:t>
            </a:fld>
            <a:endParaRPr lang="en-US"/>
          </a:p>
        </p:txBody>
      </p:sp>
    </p:spTree>
    <p:extLst>
      <p:ext uri="{BB962C8B-B14F-4D97-AF65-F5344CB8AC3E}">
        <p14:creationId xmlns:p14="http://schemas.microsoft.com/office/powerpoint/2010/main" val="33075308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13</a:t>
            </a:fld>
            <a:endParaRPr lang="en-US"/>
          </a:p>
        </p:txBody>
      </p:sp>
    </p:spTree>
    <p:extLst>
      <p:ext uri="{BB962C8B-B14F-4D97-AF65-F5344CB8AC3E}">
        <p14:creationId xmlns:p14="http://schemas.microsoft.com/office/powerpoint/2010/main" val="1462439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14</a:t>
            </a:fld>
            <a:endParaRPr lang="en-US"/>
          </a:p>
        </p:txBody>
      </p:sp>
    </p:spTree>
    <p:extLst>
      <p:ext uri="{BB962C8B-B14F-4D97-AF65-F5344CB8AC3E}">
        <p14:creationId xmlns:p14="http://schemas.microsoft.com/office/powerpoint/2010/main" val="12280118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20</a:t>
            </a:fld>
            <a:endParaRPr lang="en-US"/>
          </a:p>
        </p:txBody>
      </p:sp>
    </p:spTree>
    <p:extLst>
      <p:ext uri="{BB962C8B-B14F-4D97-AF65-F5344CB8AC3E}">
        <p14:creationId xmlns:p14="http://schemas.microsoft.com/office/powerpoint/2010/main" val="6567806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E5A062C-F921-4834-9432-2B5F8F51AA59}" type="datetimeFigureOut">
              <a:rPr lang="en-US" smtClean="0"/>
              <a:t>5/31/2022</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78A8D318-6D5F-4CF0-81C6-F018F68F55F9}"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16582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5A062C-F921-4834-9432-2B5F8F51AA59}"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A8D318-6D5F-4CF0-81C6-F018F68F55F9}"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52961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5A062C-F921-4834-9432-2B5F8F51AA59}"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A8D318-6D5F-4CF0-81C6-F018F68F55F9}"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3850514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541FB-64A6-9D46-BD3D-22BC9E5FB3DF}"/>
              </a:ext>
            </a:extLst>
          </p:cNvPr>
          <p:cNvSpPr>
            <a:spLocks noGrp="1"/>
          </p:cNvSpPr>
          <p:nvPr>
            <p:ph type="title"/>
          </p:nvPr>
        </p:nvSpPr>
        <p:spPr>
          <a:xfrm>
            <a:off x="890336" y="750937"/>
            <a:ext cx="10515600" cy="1097280"/>
          </a:xfrm>
        </p:spPr>
        <p:txBody>
          <a:bodyPr wrap="square">
            <a:noAutofit/>
          </a:bodyPr>
          <a:lstStyle/>
          <a:p>
            <a:r>
              <a:rPr lang="en-US"/>
              <a:t>Click to edit Master title style</a:t>
            </a:r>
          </a:p>
        </p:txBody>
      </p:sp>
      <p:sp>
        <p:nvSpPr>
          <p:cNvPr id="3" name="Content Placeholder 2">
            <a:extLst>
              <a:ext uri="{FF2B5EF4-FFF2-40B4-BE49-F238E27FC236}">
                <a16:creationId xmlns:a16="http://schemas.microsoft.com/office/drawing/2014/main" id="{55B966C1-683D-8249-8C62-C53C35AE93DB}"/>
              </a:ext>
            </a:extLst>
          </p:cNvPr>
          <p:cNvSpPr>
            <a:spLocks noGrp="1"/>
          </p:cNvSpPr>
          <p:nvPr>
            <p:ph idx="1"/>
          </p:nvPr>
        </p:nvSpPr>
        <p:spPr/>
        <p:txBody>
          <a:bodyPr wrap="square"/>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667100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Image Bulle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541FB-64A6-9D46-BD3D-22BC9E5FB3DF}"/>
              </a:ext>
            </a:extLst>
          </p:cNvPr>
          <p:cNvSpPr>
            <a:spLocks noGrp="1"/>
          </p:cNvSpPr>
          <p:nvPr>
            <p:ph type="title"/>
          </p:nvPr>
        </p:nvSpPr>
        <p:spPr>
          <a:xfrm>
            <a:off x="890336" y="750937"/>
            <a:ext cx="5029200" cy="1097280"/>
          </a:xfrm>
        </p:spPr>
        <p:txBody>
          <a:bodyPr wrap="square">
            <a:noAutofit/>
          </a:bodyPr>
          <a:lstStyle/>
          <a:p>
            <a:r>
              <a:rPr lang="en-US"/>
              <a:t>Click to edit Master title style</a:t>
            </a:r>
          </a:p>
        </p:txBody>
      </p:sp>
      <p:sp>
        <p:nvSpPr>
          <p:cNvPr id="3" name="Content Placeholder 2">
            <a:extLst>
              <a:ext uri="{FF2B5EF4-FFF2-40B4-BE49-F238E27FC236}">
                <a16:creationId xmlns:a16="http://schemas.microsoft.com/office/drawing/2014/main" id="{55B966C1-683D-8249-8C62-C53C35AE93DB}"/>
              </a:ext>
            </a:extLst>
          </p:cNvPr>
          <p:cNvSpPr>
            <a:spLocks noGrp="1"/>
          </p:cNvSpPr>
          <p:nvPr>
            <p:ph idx="1"/>
          </p:nvPr>
        </p:nvSpPr>
        <p:spPr>
          <a:xfrm>
            <a:off x="890336" y="1918481"/>
            <a:ext cx="5029200" cy="3840480"/>
          </a:xfrm>
        </p:spPr>
        <p:txBody>
          <a:bodyPr wrap="square"/>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B3D56ABD-B75E-457C-83CC-FDD6D572E13E}"/>
              </a:ext>
            </a:extLst>
          </p:cNvPr>
          <p:cNvSpPr/>
          <p:nvPr userDrawn="1"/>
        </p:nvSpPr>
        <p:spPr>
          <a:xfrm>
            <a:off x="6092952" y="6701589"/>
            <a:ext cx="6099048" cy="156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7" name="Text Placeholder 6">
            <a:extLst>
              <a:ext uri="{FF2B5EF4-FFF2-40B4-BE49-F238E27FC236}">
                <a16:creationId xmlns:a16="http://schemas.microsoft.com/office/drawing/2014/main" id="{68B07057-4B81-4967-94D8-2320BCCCABD2}"/>
              </a:ext>
            </a:extLst>
          </p:cNvPr>
          <p:cNvSpPr>
            <a:spLocks noGrp="1"/>
          </p:cNvSpPr>
          <p:nvPr>
            <p:ph type="body" sz="quarter" idx="10"/>
          </p:nvPr>
        </p:nvSpPr>
        <p:spPr>
          <a:xfrm>
            <a:off x="6947916" y="5163336"/>
            <a:ext cx="4389120" cy="1188720"/>
          </a:xfrm>
        </p:spPr>
        <p:txBody>
          <a:bodyPr wrap="square"/>
          <a:lstStyle>
            <a:lvl1pPr>
              <a:lnSpc>
                <a:spcPct val="100000"/>
              </a:lnSpc>
              <a:spcAft>
                <a:spcPts val="600"/>
              </a:spcAft>
              <a:defRPr sz="1200" cap="all" spc="120" baseline="0">
                <a:solidFill>
                  <a:schemeClr val="accent1"/>
                </a:solidFill>
              </a:defRPr>
            </a:lvl1pPr>
            <a:lvl2pPr marL="0" indent="0">
              <a:lnSpc>
                <a:spcPts val="1800"/>
              </a:lnSpc>
              <a:buNone/>
              <a:defRPr sz="1400" spc="50" baseline="0">
                <a:solidFill>
                  <a:schemeClr val="tx1"/>
                </a:solidFill>
                <a:latin typeface="+mj-lt"/>
              </a:defRPr>
            </a:lvl2pPr>
            <a:lvl3pPr marL="182880" indent="0">
              <a:lnSpc>
                <a:spcPts val="1800"/>
              </a:lnSpc>
              <a:buNone/>
              <a:defRPr sz="1400" spc="50" baseline="0">
                <a:solidFill>
                  <a:schemeClr val="bg1"/>
                </a:solidFill>
                <a:latin typeface="+mj-lt"/>
              </a:defRPr>
            </a:lvl3pPr>
            <a:lvl4pPr marL="365760" indent="0">
              <a:lnSpc>
                <a:spcPts val="1800"/>
              </a:lnSpc>
              <a:buNone/>
              <a:defRPr sz="1400" spc="50" baseline="0">
                <a:solidFill>
                  <a:schemeClr val="bg1"/>
                </a:solidFill>
                <a:latin typeface="+mj-lt"/>
              </a:defRPr>
            </a:lvl4pPr>
            <a:lvl5pPr marL="548640" indent="0">
              <a:lnSpc>
                <a:spcPts val="1800"/>
              </a:lnSpc>
              <a:buNone/>
              <a:defRPr sz="1400" spc="50" baseline="0">
                <a:solidFill>
                  <a:schemeClr val="bg1"/>
                </a:solidFill>
                <a:latin typeface="+mj-lt"/>
              </a:defRPr>
            </a:lvl5pPr>
          </a:lstStyle>
          <a:p>
            <a:pPr lvl="0"/>
            <a:r>
              <a:rPr lang="en-US"/>
              <a:t>Edit Master text styles</a:t>
            </a:r>
          </a:p>
          <a:p>
            <a:pPr lvl="1"/>
            <a:r>
              <a:rPr lang="en-US"/>
              <a:t>Second level</a:t>
            </a:r>
          </a:p>
        </p:txBody>
      </p:sp>
      <p:sp>
        <p:nvSpPr>
          <p:cNvPr id="10" name="Picture Placeholder 9">
            <a:extLst>
              <a:ext uri="{FF2B5EF4-FFF2-40B4-BE49-F238E27FC236}">
                <a16:creationId xmlns:a16="http://schemas.microsoft.com/office/drawing/2014/main" id="{E2E1DD41-6BE7-4D31-9063-12F252ED9822}"/>
              </a:ext>
            </a:extLst>
          </p:cNvPr>
          <p:cNvSpPr>
            <a:spLocks noGrp="1" noChangeAspect="1"/>
          </p:cNvSpPr>
          <p:nvPr>
            <p:ph type="pic" sz="quarter" idx="11"/>
          </p:nvPr>
        </p:nvSpPr>
        <p:spPr>
          <a:xfrm>
            <a:off x="6092952" y="6588"/>
            <a:ext cx="6099175" cy="4568825"/>
          </a:xfrm>
          <a:solidFill>
            <a:schemeClr val="bg2"/>
          </a:solidFill>
        </p:spPr>
        <p:txBody>
          <a:bodyPr wrap="none" anchor="ctr">
            <a:normAutofit/>
          </a:bodyPr>
          <a:lstStyle>
            <a:lvl1pPr algn="ctr">
              <a:defRPr/>
            </a:lvl1pPr>
          </a:lstStyle>
          <a:p>
            <a:r>
              <a:rPr lang="en-US"/>
              <a:t>Click icon to add picture</a:t>
            </a:r>
          </a:p>
        </p:txBody>
      </p:sp>
    </p:spTree>
    <p:extLst>
      <p:ext uri="{BB962C8B-B14F-4D97-AF65-F5344CB8AC3E}">
        <p14:creationId xmlns:p14="http://schemas.microsoft.com/office/powerpoint/2010/main" val="1325946442"/>
      </p:ext>
    </p:extLst>
  </p:cSld>
  <p:clrMapOvr>
    <a:masterClrMapping/>
  </p:clrMapOvr>
  <p:extLst>
    <p:ext uri="{DCECCB84-F9BA-43D5-87BE-67443E8EF086}">
      <p15:sldGuideLst xmlns:p15="http://schemas.microsoft.com/office/powerpoint/2012/main">
        <p15:guide id="1" pos="57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MultiImage Bulle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541FB-64A6-9D46-BD3D-22BC9E5FB3DF}"/>
              </a:ext>
            </a:extLst>
          </p:cNvPr>
          <p:cNvSpPr>
            <a:spLocks noGrp="1"/>
          </p:cNvSpPr>
          <p:nvPr>
            <p:ph type="title"/>
          </p:nvPr>
        </p:nvSpPr>
        <p:spPr>
          <a:xfrm>
            <a:off x="890336" y="750937"/>
            <a:ext cx="5029200" cy="1097280"/>
          </a:xfrm>
        </p:spPr>
        <p:txBody>
          <a:bodyPr wrap="square">
            <a:noAutofit/>
          </a:bodyPr>
          <a:lstStyle/>
          <a:p>
            <a:r>
              <a:rPr lang="en-US"/>
              <a:t>Click to edit Master title style</a:t>
            </a:r>
          </a:p>
        </p:txBody>
      </p:sp>
      <p:sp>
        <p:nvSpPr>
          <p:cNvPr id="3" name="Content Placeholder 2">
            <a:extLst>
              <a:ext uri="{FF2B5EF4-FFF2-40B4-BE49-F238E27FC236}">
                <a16:creationId xmlns:a16="http://schemas.microsoft.com/office/drawing/2014/main" id="{55B966C1-683D-8249-8C62-C53C35AE93DB}"/>
              </a:ext>
            </a:extLst>
          </p:cNvPr>
          <p:cNvSpPr>
            <a:spLocks noGrp="1"/>
          </p:cNvSpPr>
          <p:nvPr>
            <p:ph idx="1"/>
          </p:nvPr>
        </p:nvSpPr>
        <p:spPr>
          <a:xfrm>
            <a:off x="890336" y="1918481"/>
            <a:ext cx="5029200" cy="3840480"/>
          </a:xfrm>
        </p:spPr>
        <p:txBody>
          <a:bodyPr wrap="square"/>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B3D56ABD-B75E-457C-83CC-FDD6D572E13E}"/>
              </a:ext>
            </a:extLst>
          </p:cNvPr>
          <p:cNvSpPr>
            <a:spLocks noChangeAspect="1"/>
          </p:cNvSpPr>
          <p:nvPr userDrawn="1"/>
        </p:nvSpPr>
        <p:spPr>
          <a:xfrm>
            <a:off x="6092952" y="6701589"/>
            <a:ext cx="6099048" cy="156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25000" lnSpcReduction="20000"/>
          </a:bodyPr>
          <a:lstStyle/>
          <a:p>
            <a:pPr algn="ctr"/>
            <a:endParaRPr lang="en-US">
              <a:ln>
                <a:noFill/>
              </a:ln>
            </a:endParaRPr>
          </a:p>
        </p:txBody>
      </p:sp>
      <p:sp>
        <p:nvSpPr>
          <p:cNvPr id="10" name="Picture Placeholder 9">
            <a:extLst>
              <a:ext uri="{FF2B5EF4-FFF2-40B4-BE49-F238E27FC236}">
                <a16:creationId xmlns:a16="http://schemas.microsoft.com/office/drawing/2014/main" id="{E2E1DD41-6BE7-4D31-9063-12F252ED9822}"/>
              </a:ext>
            </a:extLst>
          </p:cNvPr>
          <p:cNvSpPr>
            <a:spLocks noGrp="1" noChangeAspect="1"/>
          </p:cNvSpPr>
          <p:nvPr>
            <p:ph type="pic" sz="quarter" idx="11"/>
          </p:nvPr>
        </p:nvSpPr>
        <p:spPr>
          <a:xfrm>
            <a:off x="6092952" y="6588"/>
            <a:ext cx="6099175" cy="4568825"/>
          </a:xfrm>
          <a:solidFill>
            <a:schemeClr val="bg2"/>
          </a:solidFill>
        </p:spPr>
        <p:txBody>
          <a:bodyPr wrap="square" anchor="ctr">
            <a:normAutofit/>
          </a:bodyPr>
          <a:lstStyle>
            <a:lvl1pPr algn="ctr">
              <a:defRPr/>
            </a:lvl1pPr>
          </a:lstStyle>
          <a:p>
            <a:r>
              <a:rPr lang="en-US"/>
              <a:t>Click icon to add picture</a:t>
            </a:r>
          </a:p>
        </p:txBody>
      </p:sp>
      <p:sp>
        <p:nvSpPr>
          <p:cNvPr id="16" name="Content Placeholder 15">
            <a:extLst>
              <a:ext uri="{FF2B5EF4-FFF2-40B4-BE49-F238E27FC236}">
                <a16:creationId xmlns:a16="http://schemas.microsoft.com/office/drawing/2014/main" id="{48F2B1A1-4955-40BA-807B-02647C093723}"/>
              </a:ext>
            </a:extLst>
          </p:cNvPr>
          <p:cNvSpPr>
            <a:spLocks noGrp="1" noChangeAspect="1"/>
          </p:cNvSpPr>
          <p:nvPr>
            <p:ph sz="quarter" idx="14"/>
          </p:nvPr>
        </p:nvSpPr>
        <p:spPr>
          <a:xfrm>
            <a:off x="6092952" y="4572000"/>
            <a:ext cx="3044952" cy="2130552"/>
          </a:xfrm>
          <a:solidFill>
            <a:schemeClr val="accent3"/>
          </a:solidFill>
        </p:spPr>
        <p:txBody>
          <a:bodyPr wrap="square" lIns="91440" tIns="91440" rIns="91440" bIns="91440" anchor="ctr" anchorCtr="1">
            <a:normAutofit/>
          </a:bodyPr>
          <a:lstStyle>
            <a:lvl1pPr>
              <a:defRPr sz="2000">
                <a:solidFill>
                  <a:schemeClr val="bg2"/>
                </a:solidFill>
                <a:latin typeface="+mj-lt"/>
              </a:defRPr>
            </a:lvl1pPr>
            <a:lvl2pPr marL="137160" indent="-137160">
              <a:buClr>
                <a:srgbClr val="FFF0C3"/>
              </a:buClr>
              <a:buFont typeface="Barlow" panose="00000500000000000000" pitchFamily="2" charset="0"/>
              <a:buChar char="–"/>
              <a:defRPr sz="1200" b="1" cap="all" spc="120" baseline="0">
                <a:solidFill>
                  <a:schemeClr val="bg2"/>
                </a:solidFill>
              </a:defRPr>
            </a:lvl2pPr>
            <a:lvl3pPr>
              <a:defRPr>
                <a:solidFill>
                  <a:srgbClr val="FFF0C3"/>
                </a:solidFill>
              </a:defRPr>
            </a:lvl3pPr>
            <a:lvl4pPr>
              <a:defRPr>
                <a:solidFill>
                  <a:srgbClr val="FFF0C3"/>
                </a:solidFill>
              </a:defRPr>
            </a:lvl4pPr>
            <a:lvl5pPr>
              <a:defRPr>
                <a:solidFill>
                  <a:srgbClr val="FFF0C3"/>
                </a:solidFill>
              </a:defRPr>
            </a:lvl5pPr>
          </a:lstStyle>
          <a:p>
            <a:pPr lvl="0"/>
            <a:r>
              <a:rPr lang="en-US"/>
              <a:t>Edit Master text styles</a:t>
            </a:r>
          </a:p>
          <a:p>
            <a:pPr lvl="1"/>
            <a:r>
              <a:rPr lang="en-US"/>
              <a:t>Second level</a:t>
            </a:r>
          </a:p>
        </p:txBody>
      </p:sp>
      <p:sp>
        <p:nvSpPr>
          <p:cNvPr id="18" name="Content Placeholder 17">
            <a:extLst>
              <a:ext uri="{FF2B5EF4-FFF2-40B4-BE49-F238E27FC236}">
                <a16:creationId xmlns:a16="http://schemas.microsoft.com/office/drawing/2014/main" id="{54F64BC3-E3EA-4E88-9544-B9FC15D1DC8F}"/>
              </a:ext>
            </a:extLst>
          </p:cNvPr>
          <p:cNvSpPr>
            <a:spLocks noGrp="1" noChangeAspect="1"/>
          </p:cNvSpPr>
          <p:nvPr>
            <p:ph sz="quarter" idx="15"/>
          </p:nvPr>
        </p:nvSpPr>
        <p:spPr>
          <a:xfrm>
            <a:off x="9137904" y="4572000"/>
            <a:ext cx="3054096" cy="2130552"/>
          </a:xfrm>
          <a:solidFill>
            <a:schemeClr val="accent3"/>
          </a:solidFill>
        </p:spPr>
        <p:txBody>
          <a:bodyPr wrap="square" lIns="91440" tIns="91440" rIns="91440" bIns="91440" anchor="ctr" anchorCtr="1">
            <a:normAutofit/>
          </a:bodyPr>
          <a:lstStyle>
            <a:lvl1pPr>
              <a:defRPr sz="2000">
                <a:solidFill>
                  <a:schemeClr val="bg2"/>
                </a:solidFill>
                <a:latin typeface="+mj-lt"/>
              </a:defRPr>
            </a:lvl1pPr>
            <a:lvl2pPr marL="137160" indent="-137160">
              <a:buClr>
                <a:srgbClr val="FFF0C3"/>
              </a:buClr>
              <a:buFont typeface="Barlow" panose="00000500000000000000" pitchFamily="2" charset="0"/>
              <a:buChar char="–"/>
              <a:defRPr sz="1200" b="1" cap="all" spc="120" baseline="0">
                <a:solidFill>
                  <a:schemeClr val="bg2"/>
                </a:solidFill>
                <a:latin typeface="+mn-lt"/>
              </a:defRPr>
            </a:lvl2pPr>
            <a:lvl3pPr marL="182880" indent="0">
              <a:buNone/>
              <a:defRPr>
                <a:solidFill>
                  <a:srgbClr val="FFF0C3"/>
                </a:solidFill>
                <a:latin typeface="+mj-lt"/>
              </a:defRPr>
            </a:lvl3pPr>
            <a:lvl4pPr>
              <a:defRPr>
                <a:solidFill>
                  <a:srgbClr val="FFF0C3"/>
                </a:solidFill>
                <a:latin typeface="+mj-lt"/>
              </a:defRPr>
            </a:lvl4pPr>
            <a:lvl5pPr>
              <a:defRPr>
                <a:solidFill>
                  <a:srgbClr val="FFF0C3"/>
                </a:solidFill>
                <a:latin typeface="+mj-lt"/>
              </a:defRPr>
            </a:lvl5pPr>
          </a:lstStyle>
          <a:p>
            <a:pPr lvl="0"/>
            <a:r>
              <a:rPr lang="en-US"/>
              <a:t>Edit Master text styles</a:t>
            </a:r>
          </a:p>
          <a:p>
            <a:pPr lvl="1"/>
            <a:r>
              <a:rPr lang="en-US"/>
              <a:t>Second level</a:t>
            </a:r>
          </a:p>
        </p:txBody>
      </p:sp>
    </p:spTree>
    <p:extLst>
      <p:ext uri="{BB962C8B-B14F-4D97-AF65-F5344CB8AC3E}">
        <p14:creationId xmlns:p14="http://schemas.microsoft.com/office/powerpoint/2010/main" val="18739085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Hero Imag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DEDBB1E-9ACB-4E13-8C21-E7F909E02025}"/>
              </a:ext>
            </a:extLst>
          </p:cNvPr>
          <p:cNvSpPr/>
          <p:nvPr userDrawn="1"/>
        </p:nvSpPr>
        <p:spPr>
          <a:xfrm>
            <a:off x="0" y="0"/>
            <a:ext cx="6092952" cy="67015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AC541FB-64A6-9D46-BD3D-22BC9E5FB3DF}"/>
              </a:ext>
            </a:extLst>
          </p:cNvPr>
          <p:cNvSpPr>
            <a:spLocks noGrp="1"/>
          </p:cNvSpPr>
          <p:nvPr>
            <p:ph type="title"/>
          </p:nvPr>
        </p:nvSpPr>
        <p:spPr>
          <a:xfrm>
            <a:off x="890336" y="750937"/>
            <a:ext cx="5029200" cy="1097280"/>
          </a:xfrm>
        </p:spPr>
        <p:txBody>
          <a:bodyPr wrap="square">
            <a:noAutofit/>
          </a:bodyPr>
          <a:lstStyle/>
          <a:p>
            <a:r>
              <a:rPr lang="en-US"/>
              <a:t>Click to edit Master title style</a:t>
            </a:r>
          </a:p>
        </p:txBody>
      </p:sp>
      <p:sp>
        <p:nvSpPr>
          <p:cNvPr id="3" name="Content Placeholder 2">
            <a:extLst>
              <a:ext uri="{FF2B5EF4-FFF2-40B4-BE49-F238E27FC236}">
                <a16:creationId xmlns:a16="http://schemas.microsoft.com/office/drawing/2014/main" id="{55B966C1-683D-8249-8C62-C53C35AE93DB}"/>
              </a:ext>
            </a:extLst>
          </p:cNvPr>
          <p:cNvSpPr>
            <a:spLocks noGrp="1"/>
          </p:cNvSpPr>
          <p:nvPr>
            <p:ph idx="1"/>
          </p:nvPr>
        </p:nvSpPr>
        <p:spPr>
          <a:xfrm>
            <a:off x="890336" y="1918481"/>
            <a:ext cx="5029200" cy="3840480"/>
          </a:xfrm>
        </p:spPr>
        <p:txBody>
          <a:bodyPr wrap="square"/>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B3D56ABD-B75E-457C-83CC-FDD6D572E13E}"/>
              </a:ext>
            </a:extLst>
          </p:cNvPr>
          <p:cNvSpPr/>
          <p:nvPr userDrawn="1"/>
        </p:nvSpPr>
        <p:spPr>
          <a:xfrm>
            <a:off x="6092952" y="6701589"/>
            <a:ext cx="6099048" cy="156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0" name="Picture Placeholder 9">
            <a:extLst>
              <a:ext uri="{FF2B5EF4-FFF2-40B4-BE49-F238E27FC236}">
                <a16:creationId xmlns:a16="http://schemas.microsoft.com/office/drawing/2014/main" id="{E2E1DD41-6BE7-4D31-9063-12F252ED9822}"/>
              </a:ext>
            </a:extLst>
          </p:cNvPr>
          <p:cNvSpPr>
            <a:spLocks noGrp="1" noChangeAspect="1"/>
          </p:cNvSpPr>
          <p:nvPr>
            <p:ph type="pic" sz="quarter" idx="11"/>
          </p:nvPr>
        </p:nvSpPr>
        <p:spPr>
          <a:xfrm>
            <a:off x="6984491" y="924341"/>
            <a:ext cx="4270248" cy="4846320"/>
          </a:xfrm>
          <a:solidFill>
            <a:schemeClr val="bg1"/>
          </a:solidFill>
          <a:effectLst>
            <a:outerShdw blurRad="101600" dist="63500" dir="2700000" algn="tl" rotWithShape="0">
              <a:prstClr val="black">
                <a:alpha val="40000"/>
              </a:prstClr>
            </a:outerShdw>
          </a:effectLst>
        </p:spPr>
        <p:txBody>
          <a:bodyPr anchor="ctr">
            <a:normAutofit/>
          </a:bodyPr>
          <a:lstStyle>
            <a:lvl1pPr algn="ctr">
              <a:defRPr/>
            </a:lvl1pPr>
          </a:lstStyle>
          <a:p>
            <a:r>
              <a:rPr lang="en-US"/>
              <a:t>Click icon to add picture</a:t>
            </a:r>
          </a:p>
        </p:txBody>
      </p:sp>
      <p:sp>
        <p:nvSpPr>
          <p:cNvPr id="9" name="Rectangle 8">
            <a:extLst>
              <a:ext uri="{FF2B5EF4-FFF2-40B4-BE49-F238E27FC236}">
                <a16:creationId xmlns:a16="http://schemas.microsoft.com/office/drawing/2014/main" id="{CC8836E9-DAF3-43F4-B917-9D25EA3C899D}"/>
              </a:ext>
            </a:extLst>
          </p:cNvPr>
          <p:cNvSpPr/>
          <p:nvPr userDrawn="1"/>
        </p:nvSpPr>
        <p:spPr>
          <a:xfrm>
            <a:off x="9119616" y="6701589"/>
            <a:ext cx="3072384" cy="156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2" name="TextBox 11">
            <a:extLst>
              <a:ext uri="{FF2B5EF4-FFF2-40B4-BE49-F238E27FC236}">
                <a16:creationId xmlns:a16="http://schemas.microsoft.com/office/drawing/2014/main" id="{27AD1784-4C6C-4D5B-8495-14458D589216}"/>
              </a:ext>
            </a:extLst>
          </p:cNvPr>
          <p:cNvSpPr txBox="1"/>
          <p:nvPr userDrawn="1"/>
        </p:nvSpPr>
        <p:spPr>
          <a:xfrm>
            <a:off x="11982680" y="6724149"/>
            <a:ext cx="142668" cy="123111"/>
          </a:xfrm>
          <a:prstGeom prst="rect">
            <a:avLst/>
          </a:prstGeom>
          <a:noFill/>
        </p:spPr>
        <p:txBody>
          <a:bodyPr wrap="none" lIns="0" tIns="0" rIns="0" bIns="0" rtlCol="0">
            <a:spAutoFit/>
          </a:bodyPr>
          <a:lstStyle/>
          <a:p>
            <a:pPr algn="r"/>
            <a:fld id="{26A9F722-CF00-47CA-A7D3-B406ED259F0E}" type="slidenum">
              <a:rPr lang="en-US" sz="800" smtClean="0">
                <a:solidFill>
                  <a:schemeClr val="bg1"/>
                </a:solidFill>
                <a:latin typeface="Barlow SemiBold" panose="00000700000000000000" pitchFamily="2" charset="0"/>
              </a:rPr>
              <a:pPr algn="r"/>
              <a:t>‹#›</a:t>
            </a:fld>
            <a:endParaRPr lang="en-US" sz="800">
              <a:solidFill>
                <a:schemeClr val="bg1"/>
              </a:solidFill>
              <a:latin typeface="Barlow SemiBold" panose="00000700000000000000" pitchFamily="2" charset="0"/>
            </a:endParaRPr>
          </a:p>
        </p:txBody>
      </p:sp>
      <p:pic>
        <p:nvPicPr>
          <p:cNvPr id="13" name="Picture 12">
            <a:extLst>
              <a:ext uri="{FF2B5EF4-FFF2-40B4-BE49-F238E27FC236}">
                <a16:creationId xmlns:a16="http://schemas.microsoft.com/office/drawing/2014/main" id="{7DF3BDEA-E1DD-40A2-9CA4-5887A394EC7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83433" y="6193434"/>
            <a:ext cx="1554190" cy="206576"/>
          </a:xfrm>
          <a:prstGeom prst="rect">
            <a:avLst/>
          </a:prstGeom>
        </p:spPr>
      </p:pic>
    </p:spTree>
    <p:extLst>
      <p:ext uri="{BB962C8B-B14F-4D97-AF65-F5344CB8AC3E}">
        <p14:creationId xmlns:p14="http://schemas.microsoft.com/office/powerpoint/2010/main" val="37527206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Heavy Ic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541FB-64A6-9D46-BD3D-22BC9E5FB3DF}"/>
              </a:ext>
            </a:extLst>
          </p:cNvPr>
          <p:cNvSpPr>
            <a:spLocks noGrp="1"/>
          </p:cNvSpPr>
          <p:nvPr>
            <p:ph type="title"/>
          </p:nvPr>
        </p:nvSpPr>
        <p:spPr>
          <a:xfrm>
            <a:off x="890336" y="750937"/>
            <a:ext cx="7772400" cy="1097280"/>
          </a:xfrm>
        </p:spPr>
        <p:txBody>
          <a:bodyPr wrap="square">
            <a:noAutofit/>
          </a:bodyPr>
          <a:lstStyle/>
          <a:p>
            <a:r>
              <a:rPr lang="en-US"/>
              <a:t>Click to edit Master title style</a:t>
            </a:r>
          </a:p>
        </p:txBody>
      </p:sp>
      <p:sp>
        <p:nvSpPr>
          <p:cNvPr id="3" name="Content Placeholder 2">
            <a:extLst>
              <a:ext uri="{FF2B5EF4-FFF2-40B4-BE49-F238E27FC236}">
                <a16:creationId xmlns:a16="http://schemas.microsoft.com/office/drawing/2014/main" id="{55B966C1-683D-8249-8C62-C53C35AE93DB}"/>
              </a:ext>
            </a:extLst>
          </p:cNvPr>
          <p:cNvSpPr>
            <a:spLocks noGrp="1"/>
          </p:cNvSpPr>
          <p:nvPr>
            <p:ph idx="1"/>
          </p:nvPr>
        </p:nvSpPr>
        <p:spPr>
          <a:xfrm>
            <a:off x="890336" y="1918481"/>
            <a:ext cx="7772400" cy="3840480"/>
          </a:xfrm>
        </p:spPr>
        <p:txBody>
          <a:bodyPr wrap="square"/>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6">
            <a:extLst>
              <a:ext uri="{FF2B5EF4-FFF2-40B4-BE49-F238E27FC236}">
                <a16:creationId xmlns:a16="http://schemas.microsoft.com/office/drawing/2014/main" id="{41F84F28-4562-4DA8-B922-67D29EB1EF0A}"/>
              </a:ext>
            </a:extLst>
          </p:cNvPr>
          <p:cNvSpPr>
            <a:spLocks noGrp="1"/>
          </p:cNvSpPr>
          <p:nvPr>
            <p:ph type="body" sz="quarter" idx="14"/>
          </p:nvPr>
        </p:nvSpPr>
        <p:spPr>
          <a:xfrm>
            <a:off x="9390487" y="750937"/>
            <a:ext cx="2560320" cy="5029200"/>
          </a:xfrm>
          <a:noFill/>
        </p:spPr>
        <p:txBody>
          <a:bodyPr wrap="square" lIns="274320" tIns="0" rIns="274320" bIns="274320" anchor="t" anchorCtr="1"/>
          <a:lstStyle>
            <a:lvl1pPr algn="ctr">
              <a:lnSpc>
                <a:spcPts val="1400"/>
              </a:lnSpc>
              <a:spcAft>
                <a:spcPts val="600"/>
              </a:spcAft>
              <a:defRPr sz="1200" cap="all" spc="120" baseline="0">
                <a:solidFill>
                  <a:schemeClr val="accent1"/>
                </a:solidFill>
                <a:latin typeface="Barlow SemiBold" panose="00000700000000000000" pitchFamily="2" charset="0"/>
              </a:defRPr>
            </a:lvl1pPr>
            <a:lvl2pPr marL="0" indent="0" algn="ctr">
              <a:lnSpc>
                <a:spcPts val="1800"/>
              </a:lnSpc>
              <a:buNone/>
              <a:defRPr sz="1400" cap="none" spc="0" baseline="0">
                <a:solidFill>
                  <a:schemeClr val="tx1"/>
                </a:solidFill>
                <a:latin typeface="+mj-lt"/>
              </a:defRPr>
            </a:lvl2pPr>
            <a:lvl3pPr marL="182880" indent="0">
              <a:lnSpc>
                <a:spcPts val="1800"/>
              </a:lnSpc>
              <a:buNone/>
              <a:defRPr sz="1400" spc="50" baseline="0">
                <a:solidFill>
                  <a:schemeClr val="bg1"/>
                </a:solidFill>
                <a:latin typeface="+mj-lt"/>
              </a:defRPr>
            </a:lvl3pPr>
            <a:lvl4pPr marL="365760" indent="0">
              <a:lnSpc>
                <a:spcPts val="1800"/>
              </a:lnSpc>
              <a:buNone/>
              <a:defRPr sz="1400" spc="50" baseline="0">
                <a:solidFill>
                  <a:schemeClr val="bg1"/>
                </a:solidFill>
                <a:latin typeface="+mj-lt"/>
              </a:defRPr>
            </a:lvl4pPr>
            <a:lvl5pPr marL="548640" indent="0">
              <a:lnSpc>
                <a:spcPts val="1800"/>
              </a:lnSpc>
              <a:buNone/>
              <a:defRPr sz="1400" spc="50" baseline="0">
                <a:solidFill>
                  <a:schemeClr val="bg1"/>
                </a:solidFill>
                <a:latin typeface="+mj-lt"/>
              </a:defRPr>
            </a:lvl5pPr>
          </a:lstStyle>
          <a:p>
            <a:pPr lvl="0"/>
            <a:r>
              <a:rPr lang="en-US"/>
              <a:t>Edit Master text styles</a:t>
            </a:r>
          </a:p>
          <a:p>
            <a:pPr lvl="1"/>
            <a:r>
              <a:rPr lang="en-US"/>
              <a:t>Second level</a:t>
            </a:r>
          </a:p>
        </p:txBody>
      </p:sp>
    </p:spTree>
    <p:extLst>
      <p:ext uri="{BB962C8B-B14F-4D97-AF65-F5344CB8AC3E}">
        <p14:creationId xmlns:p14="http://schemas.microsoft.com/office/powerpoint/2010/main" val="2686920094"/>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Light + hero image">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68B07057-4B81-4967-94D8-2320BCCCABD2}"/>
              </a:ext>
            </a:extLst>
          </p:cNvPr>
          <p:cNvSpPr>
            <a:spLocks noGrp="1"/>
          </p:cNvSpPr>
          <p:nvPr>
            <p:ph type="body" sz="quarter" idx="10"/>
          </p:nvPr>
        </p:nvSpPr>
        <p:spPr>
          <a:xfrm>
            <a:off x="9119616" y="1118937"/>
            <a:ext cx="3072384" cy="4480560"/>
          </a:xfrm>
          <a:noFill/>
        </p:spPr>
        <p:txBody>
          <a:bodyPr wrap="square" lIns="274320" tIns="274320" rIns="274320" bIns="274320" anchor="ctr" anchorCtr="1"/>
          <a:lstStyle>
            <a:lvl1pPr algn="l">
              <a:lnSpc>
                <a:spcPts val="3700"/>
              </a:lnSpc>
              <a:spcAft>
                <a:spcPts val="600"/>
              </a:spcAft>
              <a:defRPr sz="3600" cap="none" spc="0" baseline="0">
                <a:solidFill>
                  <a:schemeClr val="tx1"/>
                </a:solidFill>
                <a:latin typeface="+mj-lt"/>
              </a:defRPr>
            </a:lvl1pPr>
            <a:lvl2pPr marL="0" indent="0" algn="l">
              <a:lnSpc>
                <a:spcPts val="1800"/>
              </a:lnSpc>
              <a:buNone/>
              <a:defRPr sz="1200" cap="all" spc="120" baseline="0">
                <a:solidFill>
                  <a:schemeClr val="accent1"/>
                </a:solidFill>
                <a:latin typeface="Barlow SemiBold" panose="00000700000000000000" pitchFamily="2" charset="0"/>
              </a:defRPr>
            </a:lvl2pPr>
            <a:lvl3pPr marL="182880" indent="0">
              <a:lnSpc>
                <a:spcPts val="1800"/>
              </a:lnSpc>
              <a:buNone/>
              <a:defRPr sz="1400" spc="50" baseline="0">
                <a:solidFill>
                  <a:schemeClr val="bg1"/>
                </a:solidFill>
                <a:latin typeface="+mj-lt"/>
              </a:defRPr>
            </a:lvl3pPr>
            <a:lvl4pPr marL="365760" indent="0">
              <a:lnSpc>
                <a:spcPts val="1800"/>
              </a:lnSpc>
              <a:buNone/>
              <a:defRPr sz="1400" spc="50" baseline="0">
                <a:solidFill>
                  <a:schemeClr val="bg1"/>
                </a:solidFill>
                <a:latin typeface="+mj-lt"/>
              </a:defRPr>
            </a:lvl4pPr>
            <a:lvl5pPr marL="548640" indent="0">
              <a:lnSpc>
                <a:spcPts val="1800"/>
              </a:lnSpc>
              <a:buNone/>
              <a:defRPr sz="1400" spc="50" baseline="0">
                <a:solidFill>
                  <a:schemeClr val="bg1"/>
                </a:solidFill>
                <a:latin typeface="+mj-lt"/>
              </a:defRPr>
            </a:lvl5pPr>
          </a:lstStyle>
          <a:p>
            <a:pPr lvl="0"/>
            <a:r>
              <a:rPr lang="en-US"/>
              <a:t>Edit Master text styles</a:t>
            </a:r>
          </a:p>
          <a:p>
            <a:pPr lvl="1"/>
            <a:r>
              <a:rPr lang="en-US"/>
              <a:t>Second level</a:t>
            </a:r>
          </a:p>
        </p:txBody>
      </p:sp>
      <p:sp>
        <p:nvSpPr>
          <p:cNvPr id="2" name="Title 1">
            <a:extLst>
              <a:ext uri="{FF2B5EF4-FFF2-40B4-BE49-F238E27FC236}">
                <a16:creationId xmlns:a16="http://schemas.microsoft.com/office/drawing/2014/main" id="{0AC541FB-64A6-9D46-BD3D-22BC9E5FB3DF}"/>
              </a:ext>
            </a:extLst>
          </p:cNvPr>
          <p:cNvSpPr>
            <a:spLocks noGrp="1"/>
          </p:cNvSpPr>
          <p:nvPr>
            <p:ph type="title"/>
          </p:nvPr>
        </p:nvSpPr>
        <p:spPr>
          <a:xfrm>
            <a:off x="890336" y="750937"/>
            <a:ext cx="7772400" cy="1097280"/>
          </a:xfrm>
        </p:spPr>
        <p:txBody>
          <a:bodyPr wrap="square">
            <a:noAutofit/>
          </a:bodyPr>
          <a:lstStyle/>
          <a:p>
            <a:r>
              <a:rPr lang="en-US"/>
              <a:t>Click to edit Master title style</a:t>
            </a:r>
          </a:p>
        </p:txBody>
      </p:sp>
      <p:sp>
        <p:nvSpPr>
          <p:cNvPr id="3" name="Content Placeholder 2">
            <a:extLst>
              <a:ext uri="{FF2B5EF4-FFF2-40B4-BE49-F238E27FC236}">
                <a16:creationId xmlns:a16="http://schemas.microsoft.com/office/drawing/2014/main" id="{55B966C1-683D-8249-8C62-C53C35AE93DB}"/>
              </a:ext>
            </a:extLst>
          </p:cNvPr>
          <p:cNvSpPr>
            <a:spLocks noGrp="1"/>
          </p:cNvSpPr>
          <p:nvPr>
            <p:ph idx="1"/>
          </p:nvPr>
        </p:nvSpPr>
        <p:spPr>
          <a:xfrm>
            <a:off x="890336" y="1918481"/>
            <a:ext cx="7772400" cy="3840480"/>
          </a:xfrm>
        </p:spPr>
        <p:txBody>
          <a:bodyPr wrap="square"/>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25123676"/>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Heavy + support imag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A015D86E-B23D-40E4-85A1-89976E88E652}"/>
              </a:ext>
            </a:extLst>
          </p:cNvPr>
          <p:cNvSpPr>
            <a:spLocks noGrp="1" noChangeAspect="1"/>
          </p:cNvSpPr>
          <p:nvPr>
            <p:ph type="pic" sz="quarter" idx="12"/>
          </p:nvPr>
        </p:nvSpPr>
        <p:spPr>
          <a:xfrm>
            <a:off x="9119616" y="0"/>
            <a:ext cx="3072384" cy="6701588"/>
          </a:xfrm>
          <a:solidFill>
            <a:srgbClr val="CDD9D5"/>
          </a:solidFill>
        </p:spPr>
        <p:txBody>
          <a:bodyPr wrap="none" anchor="ctr">
            <a:normAutofit/>
          </a:bodyPr>
          <a:lstStyle>
            <a:lvl1pPr algn="ctr">
              <a:defRPr sz="1400">
                <a:solidFill>
                  <a:schemeClr val="tx1"/>
                </a:solidFill>
              </a:defRPr>
            </a:lvl1pPr>
          </a:lstStyle>
          <a:p>
            <a:r>
              <a:rPr lang="en-US"/>
              <a:t>Click icon to add picture</a:t>
            </a:r>
          </a:p>
        </p:txBody>
      </p:sp>
      <p:sp>
        <p:nvSpPr>
          <p:cNvPr id="2" name="Title 1">
            <a:extLst>
              <a:ext uri="{FF2B5EF4-FFF2-40B4-BE49-F238E27FC236}">
                <a16:creationId xmlns:a16="http://schemas.microsoft.com/office/drawing/2014/main" id="{0AC541FB-64A6-9D46-BD3D-22BC9E5FB3DF}"/>
              </a:ext>
            </a:extLst>
          </p:cNvPr>
          <p:cNvSpPr>
            <a:spLocks noGrp="1"/>
          </p:cNvSpPr>
          <p:nvPr>
            <p:ph type="title"/>
          </p:nvPr>
        </p:nvSpPr>
        <p:spPr>
          <a:xfrm>
            <a:off x="890336" y="750937"/>
            <a:ext cx="7772400" cy="1097280"/>
          </a:xfrm>
        </p:spPr>
        <p:txBody>
          <a:bodyPr wrap="square">
            <a:noAutofit/>
          </a:bodyPr>
          <a:lstStyle/>
          <a:p>
            <a:r>
              <a:rPr lang="en-US"/>
              <a:t>Click to edit Master title style</a:t>
            </a:r>
          </a:p>
        </p:txBody>
      </p:sp>
      <p:sp>
        <p:nvSpPr>
          <p:cNvPr id="3" name="Content Placeholder 2">
            <a:extLst>
              <a:ext uri="{FF2B5EF4-FFF2-40B4-BE49-F238E27FC236}">
                <a16:creationId xmlns:a16="http://schemas.microsoft.com/office/drawing/2014/main" id="{55B966C1-683D-8249-8C62-C53C35AE93DB}"/>
              </a:ext>
            </a:extLst>
          </p:cNvPr>
          <p:cNvSpPr>
            <a:spLocks noGrp="1"/>
          </p:cNvSpPr>
          <p:nvPr>
            <p:ph idx="1"/>
          </p:nvPr>
        </p:nvSpPr>
        <p:spPr>
          <a:xfrm>
            <a:off x="890336" y="1918481"/>
            <a:ext cx="7772400" cy="3840480"/>
          </a:xfrm>
        </p:spPr>
        <p:txBody>
          <a:bodyPr wrap="square"/>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03717967"/>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KO Hero image + support text">
    <p:spTree>
      <p:nvGrpSpPr>
        <p:cNvPr id="1" name=""/>
        <p:cNvGrpSpPr/>
        <p:nvPr/>
      </p:nvGrpSpPr>
      <p:grpSpPr>
        <a:xfrm>
          <a:off x="0" y="0"/>
          <a:ext cx="0" cy="0"/>
          <a:chOff x="0" y="0"/>
          <a:chExt cx="0" cy="0"/>
        </a:xfrm>
      </p:grpSpPr>
      <p:sp>
        <p:nvSpPr>
          <p:cNvPr id="10" name="Content Placeholder 8">
            <a:extLst>
              <a:ext uri="{FF2B5EF4-FFF2-40B4-BE49-F238E27FC236}">
                <a16:creationId xmlns:a16="http://schemas.microsoft.com/office/drawing/2014/main" id="{7FC311FA-BA4F-43A8-9751-69620170ED09}"/>
              </a:ext>
            </a:extLst>
          </p:cNvPr>
          <p:cNvSpPr>
            <a:spLocks noGrp="1"/>
          </p:cNvSpPr>
          <p:nvPr>
            <p:ph sz="quarter" idx="13"/>
          </p:nvPr>
        </p:nvSpPr>
        <p:spPr>
          <a:xfrm>
            <a:off x="9130395" y="765450"/>
            <a:ext cx="2743200" cy="3657600"/>
          </a:xfrm>
        </p:spPr>
        <p:txBody>
          <a:bodyPr/>
          <a:lstStyle>
            <a:lvl1pPr>
              <a:lnSpc>
                <a:spcPts val="3700"/>
              </a:lnSpc>
              <a:defRPr sz="3600">
                <a:latin typeface="+mj-lt"/>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5">
            <a:extLst>
              <a:ext uri="{FF2B5EF4-FFF2-40B4-BE49-F238E27FC236}">
                <a16:creationId xmlns:a16="http://schemas.microsoft.com/office/drawing/2014/main" id="{63232ABE-A645-4EA3-8F58-FA6C409A0634}"/>
              </a:ext>
            </a:extLst>
          </p:cNvPr>
          <p:cNvSpPr>
            <a:spLocks noGrp="1"/>
          </p:cNvSpPr>
          <p:nvPr>
            <p:ph type="body" sz="quarter" idx="10"/>
          </p:nvPr>
        </p:nvSpPr>
        <p:spPr>
          <a:xfrm>
            <a:off x="890336" y="4778359"/>
            <a:ext cx="2743200" cy="525463"/>
          </a:xfrm>
        </p:spPr>
        <p:txBody>
          <a:bodyPr anchor="ctr"/>
          <a:lstStyle>
            <a:lvl1pPr>
              <a:lnSpc>
                <a:spcPts val="1700"/>
              </a:lnSpc>
              <a:defRPr sz="1600">
                <a:solidFill>
                  <a:schemeClr val="tx1"/>
                </a:solidFill>
                <a:latin typeface="+mj-lt"/>
              </a:defRPr>
            </a:lvl1pPr>
          </a:lstStyle>
          <a:p>
            <a:pPr lvl="0"/>
            <a:r>
              <a:rPr lang="en-US"/>
              <a:t>Edit Master text styles</a:t>
            </a:r>
          </a:p>
        </p:txBody>
      </p:sp>
      <p:sp>
        <p:nvSpPr>
          <p:cNvPr id="7" name="Text Placeholder 5">
            <a:extLst>
              <a:ext uri="{FF2B5EF4-FFF2-40B4-BE49-F238E27FC236}">
                <a16:creationId xmlns:a16="http://schemas.microsoft.com/office/drawing/2014/main" id="{9B7E0A75-43B9-49C8-A5F2-68C1703228A9}"/>
              </a:ext>
            </a:extLst>
          </p:cNvPr>
          <p:cNvSpPr>
            <a:spLocks noGrp="1"/>
          </p:cNvSpPr>
          <p:nvPr>
            <p:ph type="body" sz="quarter" idx="11"/>
          </p:nvPr>
        </p:nvSpPr>
        <p:spPr>
          <a:xfrm>
            <a:off x="9130394" y="4778359"/>
            <a:ext cx="2743200" cy="525463"/>
          </a:xfrm>
        </p:spPr>
        <p:txBody>
          <a:bodyPr anchor="ctr"/>
          <a:lstStyle>
            <a:lvl1pPr>
              <a:lnSpc>
                <a:spcPts val="1700"/>
              </a:lnSpc>
              <a:defRPr sz="1600">
                <a:solidFill>
                  <a:schemeClr val="tx1"/>
                </a:solidFill>
                <a:latin typeface="+mj-lt"/>
              </a:defRPr>
            </a:lvl1pPr>
          </a:lstStyle>
          <a:p>
            <a:pPr lvl="0"/>
            <a:r>
              <a:rPr lang="en-US"/>
              <a:t>Edit Master text styles</a:t>
            </a:r>
          </a:p>
        </p:txBody>
      </p:sp>
      <p:sp>
        <p:nvSpPr>
          <p:cNvPr id="9" name="Content Placeholder 8">
            <a:extLst>
              <a:ext uri="{FF2B5EF4-FFF2-40B4-BE49-F238E27FC236}">
                <a16:creationId xmlns:a16="http://schemas.microsoft.com/office/drawing/2014/main" id="{662B0F38-9E09-4818-9F85-74AC182F680C}"/>
              </a:ext>
            </a:extLst>
          </p:cNvPr>
          <p:cNvSpPr>
            <a:spLocks noGrp="1"/>
          </p:cNvSpPr>
          <p:nvPr>
            <p:ph sz="quarter" idx="12"/>
          </p:nvPr>
        </p:nvSpPr>
        <p:spPr>
          <a:xfrm>
            <a:off x="890336" y="765450"/>
            <a:ext cx="2743200" cy="3657600"/>
          </a:xfrm>
        </p:spPr>
        <p:txBody>
          <a:bodyPr/>
          <a:lstStyle>
            <a:lvl1pPr>
              <a:lnSpc>
                <a:spcPts val="3700"/>
              </a:lnSpc>
              <a:defRPr sz="3600">
                <a:latin typeface="+mj-lt"/>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258154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5A062C-F921-4834-9432-2B5F8F51AA59}"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A8D318-6D5F-4CF0-81C6-F018F68F55F9}"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716029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arge Quote">
    <p:bg>
      <p:bgPr>
        <a:solidFill>
          <a:srgbClr val="CDD9D5"/>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5B966C1-683D-8249-8C62-C53C35AE93DB}"/>
              </a:ext>
            </a:extLst>
          </p:cNvPr>
          <p:cNvSpPr>
            <a:spLocks noGrp="1"/>
          </p:cNvSpPr>
          <p:nvPr>
            <p:ph idx="1"/>
          </p:nvPr>
        </p:nvSpPr>
        <p:spPr>
          <a:xfrm>
            <a:off x="890336" y="1517851"/>
            <a:ext cx="7772400" cy="4114800"/>
          </a:xfrm>
        </p:spPr>
        <p:txBody>
          <a:bodyPr wrap="square"/>
          <a:lstStyle>
            <a:lvl1pPr marL="137160" indent="-137160">
              <a:lnSpc>
                <a:spcPts val="4800"/>
              </a:lnSpc>
              <a:defRPr sz="4800">
                <a:solidFill>
                  <a:schemeClr val="accent1"/>
                </a:solidFill>
                <a:latin typeface="+mj-lt"/>
              </a:defRPr>
            </a:lvl1pPr>
            <a:lvl2pPr marL="137160" indent="0">
              <a:spcBef>
                <a:spcPts val="1800"/>
              </a:spcBef>
              <a:buNone/>
              <a:defRPr sz="1400" b="1" cap="all" spc="120" baseline="0"/>
            </a:lvl2pPr>
            <a:lvl3pPr marL="182880" indent="0">
              <a:buNone/>
              <a:defRPr/>
            </a:lvl3pPr>
          </a:lstStyle>
          <a:p>
            <a:pPr lvl="0"/>
            <a:r>
              <a:rPr lang="en-US"/>
              <a:t>Edit Master text styles</a:t>
            </a:r>
          </a:p>
          <a:p>
            <a:pPr lvl="1"/>
            <a:r>
              <a:rPr lang="en-US"/>
              <a:t>Second level</a:t>
            </a:r>
          </a:p>
        </p:txBody>
      </p:sp>
    </p:spTree>
    <p:extLst>
      <p:ext uri="{BB962C8B-B14F-4D97-AF65-F5344CB8AC3E}">
        <p14:creationId xmlns:p14="http://schemas.microsoft.com/office/powerpoint/2010/main" val="819862283"/>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57930-51C4-D244-9F1F-60032375DD95}"/>
              </a:ext>
            </a:extLst>
          </p:cNvPr>
          <p:cNvSpPr>
            <a:spLocks noGrp="1"/>
          </p:cNvSpPr>
          <p:nvPr>
            <p:ph type="title"/>
          </p:nvPr>
        </p:nvSpPr>
        <p:spPr/>
        <p:txBody>
          <a:bodyPr wrap="none"/>
          <a:lstStyle/>
          <a:p>
            <a:r>
              <a:rPr lang="en-US"/>
              <a:t>Click to edit Master title style</a:t>
            </a:r>
          </a:p>
        </p:txBody>
      </p:sp>
    </p:spTree>
    <p:extLst>
      <p:ext uri="{BB962C8B-B14F-4D97-AF65-F5344CB8AC3E}">
        <p14:creationId xmlns:p14="http://schemas.microsoft.com/office/powerpoint/2010/main" val="27920885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27104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11" name="Picture Placeholder 14">
            <a:extLst>
              <a:ext uri="{FF2B5EF4-FFF2-40B4-BE49-F238E27FC236}">
                <a16:creationId xmlns:a16="http://schemas.microsoft.com/office/drawing/2014/main" id="{0EF769DA-99B4-430B-AFBD-AC26DCFD263F}"/>
              </a:ext>
            </a:extLst>
          </p:cNvPr>
          <p:cNvSpPr>
            <a:spLocks noGrp="1" noChangeAspect="1"/>
          </p:cNvSpPr>
          <p:nvPr>
            <p:ph type="pic" sz="quarter" idx="12"/>
          </p:nvPr>
        </p:nvSpPr>
        <p:spPr>
          <a:xfrm>
            <a:off x="9119616" y="0"/>
            <a:ext cx="3072384" cy="6701588"/>
          </a:xfrm>
          <a:solidFill>
            <a:srgbClr val="CDD9D5"/>
          </a:solidFill>
        </p:spPr>
        <p:txBody>
          <a:bodyPr wrap="none" anchor="ctr">
            <a:normAutofit/>
          </a:bodyPr>
          <a:lstStyle>
            <a:lvl1pPr algn="ctr">
              <a:defRPr sz="1400">
                <a:solidFill>
                  <a:schemeClr val="tx1"/>
                </a:solidFill>
              </a:defRPr>
            </a:lvl1pPr>
          </a:lstStyle>
          <a:p>
            <a:r>
              <a:rPr lang="en-US"/>
              <a:t>Click icon to add picture</a:t>
            </a:r>
          </a:p>
        </p:txBody>
      </p:sp>
      <p:sp>
        <p:nvSpPr>
          <p:cNvPr id="10" name="Rectangle 9">
            <a:extLst>
              <a:ext uri="{FF2B5EF4-FFF2-40B4-BE49-F238E27FC236}">
                <a16:creationId xmlns:a16="http://schemas.microsoft.com/office/drawing/2014/main" id="{DB61AF1D-72B9-4B36-B708-A62C9ACCB210}"/>
              </a:ext>
            </a:extLst>
          </p:cNvPr>
          <p:cNvSpPr/>
          <p:nvPr userDrawn="1"/>
        </p:nvSpPr>
        <p:spPr>
          <a:xfrm>
            <a:off x="0" y="1"/>
            <a:ext cx="9119616" cy="677979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2" name="Title 1">
            <a:extLst>
              <a:ext uri="{FF2B5EF4-FFF2-40B4-BE49-F238E27FC236}">
                <a16:creationId xmlns:a16="http://schemas.microsoft.com/office/drawing/2014/main" id="{0AC541FB-64A6-9D46-BD3D-22BC9E5FB3DF}"/>
              </a:ext>
            </a:extLst>
          </p:cNvPr>
          <p:cNvSpPr>
            <a:spLocks noGrp="1"/>
          </p:cNvSpPr>
          <p:nvPr>
            <p:ph type="title"/>
          </p:nvPr>
        </p:nvSpPr>
        <p:spPr>
          <a:xfrm>
            <a:off x="890336" y="400417"/>
            <a:ext cx="7772400" cy="822960"/>
          </a:xfrm>
        </p:spPr>
        <p:txBody>
          <a:bodyPr wrap="square" anchor="b">
            <a:noAutofit/>
          </a:bodyPr>
          <a:lstStyle>
            <a:lvl1pPr>
              <a:defRPr>
                <a:solidFill>
                  <a:srgbClr val="FFF0C3"/>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55B966C1-683D-8249-8C62-C53C35AE93DB}"/>
              </a:ext>
            </a:extLst>
          </p:cNvPr>
          <p:cNvSpPr>
            <a:spLocks noGrp="1"/>
          </p:cNvSpPr>
          <p:nvPr>
            <p:ph idx="1"/>
          </p:nvPr>
        </p:nvSpPr>
        <p:spPr>
          <a:xfrm>
            <a:off x="890336" y="1308881"/>
            <a:ext cx="7772400" cy="4572000"/>
          </a:xfrm>
        </p:spPr>
        <p:txBody>
          <a:bodyPr wrap="square"/>
          <a:lstStyle>
            <a:lvl1pPr>
              <a:lnSpc>
                <a:spcPts val="2900"/>
              </a:lnSpc>
              <a:tabLst>
                <a:tab pos="7315200" algn="r"/>
              </a:tabLst>
              <a:defRPr>
                <a:solidFill>
                  <a:schemeClr val="bg1"/>
                </a:solidFill>
                <a:latin typeface="+mn-lt"/>
              </a:defRPr>
            </a:lvl1pPr>
            <a:lvl2pPr marL="0" indent="0">
              <a:buNone/>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a:t>Edit Master text styles</a:t>
            </a:r>
          </a:p>
        </p:txBody>
      </p:sp>
      <p:sp>
        <p:nvSpPr>
          <p:cNvPr id="6" name="Rectangle 5">
            <a:extLst>
              <a:ext uri="{FF2B5EF4-FFF2-40B4-BE49-F238E27FC236}">
                <a16:creationId xmlns:a16="http://schemas.microsoft.com/office/drawing/2014/main" id="{598CFF3F-E017-44A9-BEB3-CF59851DD518}"/>
              </a:ext>
            </a:extLst>
          </p:cNvPr>
          <p:cNvSpPr/>
          <p:nvPr userDrawn="1"/>
        </p:nvSpPr>
        <p:spPr>
          <a:xfrm>
            <a:off x="9119616" y="6701589"/>
            <a:ext cx="3072384" cy="156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7" name="Rectangle 6">
            <a:extLst>
              <a:ext uri="{FF2B5EF4-FFF2-40B4-BE49-F238E27FC236}">
                <a16:creationId xmlns:a16="http://schemas.microsoft.com/office/drawing/2014/main" id="{7E860566-5415-4FD4-A3D1-934C4C1258BC}"/>
              </a:ext>
            </a:extLst>
          </p:cNvPr>
          <p:cNvSpPr/>
          <p:nvPr userDrawn="1"/>
        </p:nvSpPr>
        <p:spPr>
          <a:xfrm>
            <a:off x="0" y="6701589"/>
            <a:ext cx="9119616" cy="15641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8" name="TextBox 7">
            <a:extLst>
              <a:ext uri="{FF2B5EF4-FFF2-40B4-BE49-F238E27FC236}">
                <a16:creationId xmlns:a16="http://schemas.microsoft.com/office/drawing/2014/main" id="{13543FCA-7BFA-492D-B8AB-78B02FFD17E2}"/>
              </a:ext>
            </a:extLst>
          </p:cNvPr>
          <p:cNvSpPr txBox="1"/>
          <p:nvPr userDrawn="1"/>
        </p:nvSpPr>
        <p:spPr>
          <a:xfrm>
            <a:off x="11982680" y="6724149"/>
            <a:ext cx="142668" cy="123111"/>
          </a:xfrm>
          <a:prstGeom prst="rect">
            <a:avLst/>
          </a:prstGeom>
          <a:noFill/>
        </p:spPr>
        <p:txBody>
          <a:bodyPr wrap="none" lIns="0" tIns="0" rIns="0" bIns="0" rtlCol="0">
            <a:spAutoFit/>
          </a:bodyPr>
          <a:lstStyle/>
          <a:p>
            <a:pPr algn="r"/>
            <a:fld id="{26A9F722-CF00-47CA-A7D3-B406ED259F0E}" type="slidenum">
              <a:rPr lang="en-US" sz="800" smtClean="0">
                <a:solidFill>
                  <a:schemeClr val="bg1"/>
                </a:solidFill>
                <a:latin typeface="Barlow SemiBold" panose="00000700000000000000" pitchFamily="2" charset="0"/>
              </a:rPr>
              <a:pPr algn="r"/>
              <a:t>‹#›</a:t>
            </a:fld>
            <a:endParaRPr lang="en-US" sz="800">
              <a:solidFill>
                <a:schemeClr val="bg1"/>
              </a:solidFill>
              <a:latin typeface="Barlow SemiBold" panose="00000700000000000000" pitchFamily="2" charset="0"/>
            </a:endParaRPr>
          </a:p>
        </p:txBody>
      </p:sp>
      <p:pic>
        <p:nvPicPr>
          <p:cNvPr id="9" name="Picture 8">
            <a:extLst>
              <a:ext uri="{FF2B5EF4-FFF2-40B4-BE49-F238E27FC236}">
                <a16:creationId xmlns:a16="http://schemas.microsoft.com/office/drawing/2014/main" id="{FCFEA529-01FB-412F-8021-66EBBF1EB8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83433" y="6193445"/>
            <a:ext cx="1554190" cy="206553"/>
          </a:xfrm>
          <a:prstGeom prst="rect">
            <a:avLst/>
          </a:prstGeom>
        </p:spPr>
      </p:pic>
    </p:spTree>
    <p:extLst>
      <p:ext uri="{BB962C8B-B14F-4D97-AF65-F5344CB8AC3E}">
        <p14:creationId xmlns:p14="http://schemas.microsoft.com/office/powerpoint/2010/main" val="23625153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Divider Slide Blu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68FF40B-5A92-44C2-9C68-7856445E3E4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1">
            <a:extLst>
              <a:ext uri="{FF2B5EF4-FFF2-40B4-BE49-F238E27FC236}">
                <a16:creationId xmlns:a16="http://schemas.microsoft.com/office/drawing/2014/main" id="{33715C52-5F18-4B43-8285-C6715E3B3A45}"/>
              </a:ext>
            </a:extLst>
          </p:cNvPr>
          <p:cNvSpPr>
            <a:spLocks noGrp="1"/>
          </p:cNvSpPr>
          <p:nvPr>
            <p:ph type="ctrTitle"/>
          </p:nvPr>
        </p:nvSpPr>
        <p:spPr>
          <a:xfrm>
            <a:off x="899957" y="2256949"/>
            <a:ext cx="8229600" cy="1097280"/>
          </a:xfrm>
        </p:spPr>
        <p:txBody>
          <a:bodyPr wrap="square" anchor="b"/>
          <a:lstStyle>
            <a:lvl1pPr algn="l">
              <a:lnSpc>
                <a:spcPts val="4000"/>
              </a:lnSpc>
              <a:defRPr sz="4600">
                <a:solidFill>
                  <a:srgbClr val="FFF0C3"/>
                </a:solidFill>
              </a:defRPr>
            </a:lvl1pPr>
          </a:lstStyle>
          <a:p>
            <a:r>
              <a:rPr lang="en-US"/>
              <a:t>Click to edit Master title style</a:t>
            </a:r>
          </a:p>
        </p:txBody>
      </p:sp>
      <p:sp>
        <p:nvSpPr>
          <p:cNvPr id="3" name="Subtitle 2">
            <a:extLst>
              <a:ext uri="{FF2B5EF4-FFF2-40B4-BE49-F238E27FC236}">
                <a16:creationId xmlns:a16="http://schemas.microsoft.com/office/drawing/2014/main" id="{F17F53A1-83F9-174A-A005-2EC00C82302F}"/>
              </a:ext>
            </a:extLst>
          </p:cNvPr>
          <p:cNvSpPr>
            <a:spLocks noGrp="1"/>
          </p:cNvSpPr>
          <p:nvPr>
            <p:ph type="subTitle" idx="1"/>
          </p:nvPr>
        </p:nvSpPr>
        <p:spPr>
          <a:xfrm>
            <a:off x="899957" y="3480240"/>
            <a:ext cx="8229600" cy="822960"/>
          </a:xfrm>
        </p:spPr>
        <p:txBody>
          <a:bodyPr wrap="square"/>
          <a:lstStyle>
            <a:lvl1pPr marL="0" indent="0" algn="l">
              <a:buNone/>
              <a:defRPr sz="1800" cap="none"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260681784"/>
      </p:ext>
    </p:extLst>
  </p:cSld>
  <p:clrMapOvr>
    <a:masterClrMapping/>
  </p:clrMapOvr>
  <p:extLst>
    <p:ext uri="{DCECCB84-F9BA-43D5-87BE-67443E8EF086}">
      <p15:sldGuideLst xmlns:p15="http://schemas.microsoft.com/office/powerpoint/2012/main">
        <p15:guide id="1" orient="horz" pos="2880">
          <p15:clr>
            <a:srgbClr val="FBAE40"/>
          </p15:clr>
        </p15:guide>
        <p15:guide id="2" orient="horz" pos="2160">
          <p15:clr>
            <a:srgbClr val="FBAE40"/>
          </p15:clr>
        </p15:guide>
        <p15:guide id="3" pos="1176">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Divider Slide Re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68FF40B-5A92-44C2-9C68-7856445E3E4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0"/>
            <a:ext cx="12191998" cy="6857999"/>
          </a:xfrm>
          <a:prstGeom prst="rect">
            <a:avLst/>
          </a:prstGeom>
        </p:spPr>
      </p:pic>
      <p:sp>
        <p:nvSpPr>
          <p:cNvPr id="2" name="Title 1">
            <a:extLst>
              <a:ext uri="{FF2B5EF4-FFF2-40B4-BE49-F238E27FC236}">
                <a16:creationId xmlns:a16="http://schemas.microsoft.com/office/drawing/2014/main" id="{33715C52-5F18-4B43-8285-C6715E3B3A45}"/>
              </a:ext>
            </a:extLst>
          </p:cNvPr>
          <p:cNvSpPr>
            <a:spLocks noGrp="1"/>
          </p:cNvSpPr>
          <p:nvPr>
            <p:ph type="ctrTitle"/>
          </p:nvPr>
        </p:nvSpPr>
        <p:spPr>
          <a:xfrm>
            <a:off x="899957" y="2256949"/>
            <a:ext cx="8229600" cy="1097280"/>
          </a:xfrm>
        </p:spPr>
        <p:txBody>
          <a:bodyPr wrap="square" anchor="b"/>
          <a:lstStyle>
            <a:lvl1pPr algn="l">
              <a:lnSpc>
                <a:spcPts val="4000"/>
              </a:lnSpc>
              <a:defRPr sz="4600">
                <a:solidFill>
                  <a:srgbClr val="FFF0C3"/>
                </a:solidFill>
              </a:defRPr>
            </a:lvl1pPr>
          </a:lstStyle>
          <a:p>
            <a:r>
              <a:rPr lang="en-US"/>
              <a:t>Click to edit Master title style</a:t>
            </a:r>
          </a:p>
        </p:txBody>
      </p:sp>
      <p:sp>
        <p:nvSpPr>
          <p:cNvPr id="3" name="Subtitle 2">
            <a:extLst>
              <a:ext uri="{FF2B5EF4-FFF2-40B4-BE49-F238E27FC236}">
                <a16:creationId xmlns:a16="http://schemas.microsoft.com/office/drawing/2014/main" id="{F17F53A1-83F9-174A-A005-2EC00C82302F}"/>
              </a:ext>
            </a:extLst>
          </p:cNvPr>
          <p:cNvSpPr>
            <a:spLocks noGrp="1"/>
          </p:cNvSpPr>
          <p:nvPr>
            <p:ph type="subTitle" idx="1"/>
          </p:nvPr>
        </p:nvSpPr>
        <p:spPr>
          <a:xfrm>
            <a:off x="899957" y="3480240"/>
            <a:ext cx="8229600" cy="822960"/>
          </a:xfrm>
        </p:spPr>
        <p:txBody>
          <a:bodyPr wrap="square"/>
          <a:lstStyle>
            <a:lvl1pPr marL="0" indent="0" algn="l">
              <a:buNone/>
              <a:defRPr sz="1800" cap="none"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4266603547"/>
      </p:ext>
    </p:extLst>
  </p:cSld>
  <p:clrMapOvr>
    <a:masterClrMapping/>
  </p:clrMapOvr>
  <p:extLst>
    <p:ext uri="{DCECCB84-F9BA-43D5-87BE-67443E8EF086}">
      <p15:sldGuideLst xmlns:p15="http://schemas.microsoft.com/office/powerpoint/2012/main">
        <p15:guide id="1" orient="horz" pos="2880">
          <p15:clr>
            <a:srgbClr val="FBAE40"/>
          </p15:clr>
        </p15:guide>
        <p15:guide id="2" orient="horz" pos="2160">
          <p15:clr>
            <a:srgbClr val="FBAE40"/>
          </p15:clr>
        </p15:guide>
        <p15:guide id="3" pos="117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Cover Slide">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CD1F6627-8ED0-4801-A0AD-506BA9DFA695}"/>
              </a:ext>
            </a:extLst>
          </p:cNvPr>
          <p:cNvPicPr>
            <a:picLocks noChangeAspect="1"/>
          </p:cNvPicPr>
          <p:nvPr userDrawn="1"/>
        </p:nvPicPr>
        <p:blipFill>
          <a:blip r:embed="rId2"/>
          <a:stretch>
            <a:fillRect/>
          </a:stretch>
        </p:blipFill>
        <p:spPr>
          <a:xfrm>
            <a:off x="0" y="-145165"/>
            <a:ext cx="12188952" cy="6856285"/>
          </a:xfrm>
          <a:prstGeom prst="rect">
            <a:avLst/>
          </a:prstGeom>
        </p:spPr>
      </p:pic>
      <p:pic>
        <p:nvPicPr>
          <p:cNvPr id="13" name="Picture 12">
            <a:extLst>
              <a:ext uri="{FF2B5EF4-FFF2-40B4-BE49-F238E27FC236}">
                <a16:creationId xmlns:a16="http://schemas.microsoft.com/office/drawing/2014/main" id="{90A497D5-F184-4876-9E5C-704E40553C6B}"/>
              </a:ext>
            </a:extLst>
          </p:cNvPr>
          <p:cNvPicPr>
            <a:picLocks noChangeAspect="1"/>
          </p:cNvPicPr>
          <p:nvPr userDrawn="1"/>
        </p:nvPicPr>
        <p:blipFill rotWithShape="1">
          <a:blip r:embed="rId3" cstate="print">
            <a:alphaModFix amt="85000"/>
            <a:extLst>
              <a:ext uri="{28A0092B-C50C-407E-A947-70E740481C1C}">
                <a14:useLocalDpi xmlns:a14="http://schemas.microsoft.com/office/drawing/2010/main"/>
              </a:ext>
            </a:extLst>
          </a:blip>
          <a:srcRect/>
          <a:stretch/>
        </p:blipFill>
        <p:spPr>
          <a:xfrm>
            <a:off x="0" y="4572000"/>
            <a:ext cx="9174480" cy="2286000"/>
          </a:xfrm>
          <a:prstGeom prst="rect">
            <a:avLst/>
          </a:prstGeom>
        </p:spPr>
      </p:pic>
      <p:sp>
        <p:nvSpPr>
          <p:cNvPr id="11" name="Rectangle 10">
            <a:extLst>
              <a:ext uri="{FF2B5EF4-FFF2-40B4-BE49-F238E27FC236}">
                <a16:creationId xmlns:a16="http://schemas.microsoft.com/office/drawing/2014/main" id="{5594D628-4FCB-4E57-8BCD-8C6D61CEAEEE}"/>
              </a:ext>
            </a:extLst>
          </p:cNvPr>
          <p:cNvSpPr/>
          <p:nvPr userDrawn="1"/>
        </p:nvSpPr>
        <p:spPr>
          <a:xfrm>
            <a:off x="9174480" y="4572000"/>
            <a:ext cx="3017520" cy="228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3715C52-5F18-4B43-8285-C6715E3B3A45}"/>
              </a:ext>
            </a:extLst>
          </p:cNvPr>
          <p:cNvSpPr>
            <a:spLocks noGrp="1"/>
          </p:cNvSpPr>
          <p:nvPr>
            <p:ph type="ctrTitle"/>
          </p:nvPr>
        </p:nvSpPr>
        <p:spPr>
          <a:xfrm>
            <a:off x="564677" y="5000149"/>
            <a:ext cx="8229600" cy="1097280"/>
          </a:xfrm>
        </p:spPr>
        <p:txBody>
          <a:bodyPr wrap="square" anchor="t"/>
          <a:lstStyle>
            <a:lvl1pPr algn="l">
              <a:lnSpc>
                <a:spcPts val="4000"/>
              </a:lnSpc>
              <a:defRPr sz="46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F17F53A1-83F9-174A-A005-2EC00C82302F}"/>
              </a:ext>
            </a:extLst>
          </p:cNvPr>
          <p:cNvSpPr>
            <a:spLocks noGrp="1"/>
          </p:cNvSpPr>
          <p:nvPr>
            <p:ph type="subTitle" idx="1"/>
          </p:nvPr>
        </p:nvSpPr>
        <p:spPr>
          <a:xfrm>
            <a:off x="564677" y="6162480"/>
            <a:ext cx="8229600" cy="548640"/>
          </a:xfrm>
        </p:spPr>
        <p:txBody>
          <a:bodyPr wrap="square"/>
          <a:lstStyle>
            <a:lvl1pPr marL="0" indent="0" algn="l">
              <a:buNone/>
              <a:defRPr sz="1800" cap="all" spc="120" baseline="0">
                <a:solidFill>
                  <a:srgbClr val="FFF0C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0" name="Picture 9">
            <a:extLst>
              <a:ext uri="{FF2B5EF4-FFF2-40B4-BE49-F238E27FC236}">
                <a16:creationId xmlns:a16="http://schemas.microsoft.com/office/drawing/2014/main" id="{4195DDBC-0C80-43DD-97DB-3D0C58D5833D}"/>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647717" y="5400609"/>
            <a:ext cx="2103120" cy="596405"/>
          </a:xfrm>
          <a:prstGeom prst="rect">
            <a:avLst/>
          </a:prstGeom>
        </p:spPr>
      </p:pic>
    </p:spTree>
    <p:extLst>
      <p:ext uri="{BB962C8B-B14F-4D97-AF65-F5344CB8AC3E}">
        <p14:creationId xmlns:p14="http://schemas.microsoft.com/office/powerpoint/2010/main" val="860685288"/>
      </p:ext>
    </p:extLst>
  </p:cSld>
  <p:clrMapOvr>
    <a:masterClrMapping/>
  </p:clrMapOvr>
  <p:extLst>
    <p:ext uri="{DCECCB84-F9BA-43D5-87BE-67443E8EF086}">
      <p15:sldGuideLst xmlns:p15="http://schemas.microsoft.com/office/powerpoint/2012/main">
        <p15:guide id="1" orient="horz" pos="288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Cover Slide 2">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55075C0-D683-4F99-9CDF-E8914495A77F}"/>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3048" y="-1"/>
            <a:ext cx="12188952" cy="6858001"/>
          </a:xfrm>
          <a:prstGeom prst="rect">
            <a:avLst/>
          </a:prstGeom>
        </p:spPr>
      </p:pic>
      <p:pic>
        <p:nvPicPr>
          <p:cNvPr id="13" name="Picture 12">
            <a:extLst>
              <a:ext uri="{FF2B5EF4-FFF2-40B4-BE49-F238E27FC236}">
                <a16:creationId xmlns:a16="http://schemas.microsoft.com/office/drawing/2014/main" id="{90A497D5-F184-4876-9E5C-704E40553C6B}"/>
              </a:ext>
            </a:extLst>
          </p:cNvPr>
          <p:cNvPicPr>
            <a:picLocks noChangeAspect="1"/>
          </p:cNvPicPr>
          <p:nvPr userDrawn="1"/>
        </p:nvPicPr>
        <p:blipFill rotWithShape="1">
          <a:blip r:embed="rId3" cstate="print">
            <a:alphaModFix amt="85000"/>
            <a:extLst>
              <a:ext uri="{28A0092B-C50C-407E-A947-70E740481C1C}">
                <a14:useLocalDpi xmlns:a14="http://schemas.microsoft.com/office/drawing/2010/main"/>
              </a:ext>
            </a:extLst>
          </a:blip>
          <a:srcRect/>
          <a:stretch/>
        </p:blipFill>
        <p:spPr>
          <a:xfrm>
            <a:off x="0" y="0"/>
            <a:ext cx="9174480" cy="2286000"/>
          </a:xfrm>
          <a:prstGeom prst="rect">
            <a:avLst/>
          </a:prstGeom>
        </p:spPr>
      </p:pic>
      <p:sp>
        <p:nvSpPr>
          <p:cNvPr id="11" name="Rectangle 10">
            <a:extLst>
              <a:ext uri="{FF2B5EF4-FFF2-40B4-BE49-F238E27FC236}">
                <a16:creationId xmlns:a16="http://schemas.microsoft.com/office/drawing/2014/main" id="{5594D628-4FCB-4E57-8BCD-8C6D61CEAEEE}"/>
              </a:ext>
            </a:extLst>
          </p:cNvPr>
          <p:cNvSpPr/>
          <p:nvPr userDrawn="1"/>
        </p:nvSpPr>
        <p:spPr>
          <a:xfrm>
            <a:off x="9174480" y="0"/>
            <a:ext cx="3017520" cy="228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3715C52-5F18-4B43-8285-C6715E3B3A45}"/>
              </a:ext>
            </a:extLst>
          </p:cNvPr>
          <p:cNvSpPr>
            <a:spLocks noGrp="1"/>
          </p:cNvSpPr>
          <p:nvPr>
            <p:ph type="ctrTitle"/>
          </p:nvPr>
        </p:nvSpPr>
        <p:spPr>
          <a:xfrm>
            <a:off x="564677" y="428149"/>
            <a:ext cx="8229600" cy="1097280"/>
          </a:xfrm>
        </p:spPr>
        <p:txBody>
          <a:bodyPr wrap="square" anchor="t"/>
          <a:lstStyle>
            <a:lvl1pPr algn="l">
              <a:lnSpc>
                <a:spcPts val="4000"/>
              </a:lnSpc>
              <a:defRPr sz="46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F17F53A1-83F9-174A-A005-2EC00C82302F}"/>
              </a:ext>
            </a:extLst>
          </p:cNvPr>
          <p:cNvSpPr>
            <a:spLocks noGrp="1"/>
          </p:cNvSpPr>
          <p:nvPr>
            <p:ph type="subTitle" idx="1"/>
          </p:nvPr>
        </p:nvSpPr>
        <p:spPr>
          <a:xfrm>
            <a:off x="564677" y="1590480"/>
            <a:ext cx="8229600" cy="548640"/>
          </a:xfrm>
        </p:spPr>
        <p:txBody>
          <a:bodyPr wrap="square"/>
          <a:lstStyle>
            <a:lvl1pPr marL="0" indent="0" algn="l">
              <a:buNone/>
              <a:defRPr sz="1800" cap="all" spc="120" baseline="0">
                <a:solidFill>
                  <a:srgbClr val="FFF0C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0" name="Picture 9">
            <a:extLst>
              <a:ext uri="{FF2B5EF4-FFF2-40B4-BE49-F238E27FC236}">
                <a16:creationId xmlns:a16="http://schemas.microsoft.com/office/drawing/2014/main" id="{4195DDBC-0C80-43DD-97DB-3D0C58D5833D}"/>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647717" y="828609"/>
            <a:ext cx="2103120" cy="596405"/>
          </a:xfrm>
          <a:prstGeom prst="rect">
            <a:avLst/>
          </a:prstGeom>
        </p:spPr>
      </p:pic>
    </p:spTree>
    <p:extLst>
      <p:ext uri="{BB962C8B-B14F-4D97-AF65-F5344CB8AC3E}">
        <p14:creationId xmlns:p14="http://schemas.microsoft.com/office/powerpoint/2010/main" val="4292861845"/>
      </p:ext>
    </p:extLst>
  </p:cSld>
  <p:clrMapOvr>
    <a:masterClrMapping/>
  </p:clrMapOvr>
  <p:extLst>
    <p:ext uri="{DCECCB84-F9BA-43D5-87BE-67443E8EF086}">
      <p15:sldGuideLst xmlns:p15="http://schemas.microsoft.com/office/powerpoint/2012/main">
        <p15:guide id="1" orient="horz" pos="2880">
          <p15:clr>
            <a:srgbClr val="FBAE40"/>
          </p15:clr>
        </p15:guide>
        <p15:guide id="2" orient="horz" pos="1752">
          <p15:clr>
            <a:srgbClr val="FBAE40"/>
          </p15:clr>
        </p15:guide>
        <p15:guide id="3" pos="117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Cover Slide 3">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0B8D043-2858-47FC-9F4B-B2C98A466588}"/>
              </a:ext>
            </a:extLst>
          </p:cNvPr>
          <p:cNvPicPr>
            <a:picLocks noChangeAspect="1"/>
          </p:cNvPicPr>
          <p:nvPr userDrawn="1"/>
        </p:nvPicPr>
        <p:blipFill>
          <a:blip r:embed="rId2"/>
          <a:stretch>
            <a:fillRect/>
          </a:stretch>
        </p:blipFill>
        <p:spPr>
          <a:xfrm>
            <a:off x="0" y="857"/>
            <a:ext cx="12188952" cy="6856285"/>
          </a:xfrm>
          <a:prstGeom prst="rect">
            <a:avLst/>
          </a:prstGeom>
        </p:spPr>
      </p:pic>
      <p:pic>
        <p:nvPicPr>
          <p:cNvPr id="13" name="Picture 12">
            <a:extLst>
              <a:ext uri="{FF2B5EF4-FFF2-40B4-BE49-F238E27FC236}">
                <a16:creationId xmlns:a16="http://schemas.microsoft.com/office/drawing/2014/main" id="{90A497D5-F184-4876-9E5C-704E40553C6B}"/>
              </a:ext>
            </a:extLst>
          </p:cNvPr>
          <p:cNvPicPr>
            <a:picLocks noChangeAspect="1"/>
          </p:cNvPicPr>
          <p:nvPr userDrawn="1"/>
        </p:nvPicPr>
        <p:blipFill rotWithShape="1">
          <a:blip r:embed="rId3" cstate="print">
            <a:alphaModFix amt="85000"/>
            <a:extLst>
              <a:ext uri="{28A0092B-C50C-407E-A947-70E740481C1C}">
                <a14:useLocalDpi xmlns:a14="http://schemas.microsoft.com/office/drawing/2010/main"/>
              </a:ext>
            </a:extLst>
          </a:blip>
          <a:srcRect/>
          <a:stretch/>
        </p:blipFill>
        <p:spPr>
          <a:xfrm>
            <a:off x="0" y="2286000"/>
            <a:ext cx="9174480" cy="2286000"/>
          </a:xfrm>
          <a:prstGeom prst="rect">
            <a:avLst/>
          </a:prstGeom>
        </p:spPr>
      </p:pic>
      <p:sp>
        <p:nvSpPr>
          <p:cNvPr id="11" name="Rectangle 10">
            <a:extLst>
              <a:ext uri="{FF2B5EF4-FFF2-40B4-BE49-F238E27FC236}">
                <a16:creationId xmlns:a16="http://schemas.microsoft.com/office/drawing/2014/main" id="{5594D628-4FCB-4E57-8BCD-8C6D61CEAEEE}"/>
              </a:ext>
            </a:extLst>
          </p:cNvPr>
          <p:cNvSpPr/>
          <p:nvPr userDrawn="1"/>
        </p:nvSpPr>
        <p:spPr>
          <a:xfrm>
            <a:off x="9174480" y="2286000"/>
            <a:ext cx="3017520" cy="228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3715C52-5F18-4B43-8285-C6715E3B3A45}"/>
              </a:ext>
            </a:extLst>
          </p:cNvPr>
          <p:cNvSpPr>
            <a:spLocks noGrp="1"/>
          </p:cNvSpPr>
          <p:nvPr>
            <p:ph type="ctrTitle" hasCustomPrompt="1"/>
          </p:nvPr>
        </p:nvSpPr>
        <p:spPr>
          <a:xfrm>
            <a:off x="564677" y="2714149"/>
            <a:ext cx="8229600" cy="1097280"/>
          </a:xfrm>
        </p:spPr>
        <p:txBody>
          <a:bodyPr wrap="square" anchor="t"/>
          <a:lstStyle>
            <a:lvl1pPr algn="l">
              <a:lnSpc>
                <a:spcPts val="4000"/>
              </a:lnSpc>
              <a:defRPr sz="4600">
                <a:solidFill>
                  <a:schemeClr val="bg1"/>
                </a:solidFill>
              </a:defRPr>
            </a:lvl1pPr>
          </a:lstStyle>
          <a:p>
            <a:r>
              <a:rPr lang="en-US"/>
              <a:t>Public Policy Forum</a:t>
            </a:r>
          </a:p>
        </p:txBody>
      </p:sp>
      <p:sp>
        <p:nvSpPr>
          <p:cNvPr id="3" name="Subtitle 2">
            <a:extLst>
              <a:ext uri="{FF2B5EF4-FFF2-40B4-BE49-F238E27FC236}">
                <a16:creationId xmlns:a16="http://schemas.microsoft.com/office/drawing/2014/main" id="{F17F53A1-83F9-174A-A005-2EC00C82302F}"/>
              </a:ext>
            </a:extLst>
          </p:cNvPr>
          <p:cNvSpPr>
            <a:spLocks noGrp="1"/>
          </p:cNvSpPr>
          <p:nvPr>
            <p:ph type="subTitle" idx="1" hasCustomPrompt="1"/>
          </p:nvPr>
        </p:nvSpPr>
        <p:spPr>
          <a:xfrm>
            <a:off x="564677" y="3876480"/>
            <a:ext cx="8229600" cy="548640"/>
          </a:xfrm>
        </p:spPr>
        <p:txBody>
          <a:bodyPr wrap="square"/>
          <a:lstStyle>
            <a:lvl1pPr marL="0" indent="0" algn="l">
              <a:buNone/>
              <a:defRPr sz="1800" cap="all" spc="120" baseline="0">
                <a:solidFill>
                  <a:srgbClr val="FFF0C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Feb. 9  |  3:45-5:30 p.m.</a:t>
            </a:r>
          </a:p>
        </p:txBody>
      </p:sp>
      <p:pic>
        <p:nvPicPr>
          <p:cNvPr id="10" name="Picture 9">
            <a:extLst>
              <a:ext uri="{FF2B5EF4-FFF2-40B4-BE49-F238E27FC236}">
                <a16:creationId xmlns:a16="http://schemas.microsoft.com/office/drawing/2014/main" id="{4195DDBC-0C80-43DD-97DB-3D0C58D5833D}"/>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647717" y="3114609"/>
            <a:ext cx="2103120" cy="596405"/>
          </a:xfrm>
          <a:prstGeom prst="rect">
            <a:avLst/>
          </a:prstGeom>
        </p:spPr>
      </p:pic>
    </p:spTree>
    <p:extLst>
      <p:ext uri="{BB962C8B-B14F-4D97-AF65-F5344CB8AC3E}">
        <p14:creationId xmlns:p14="http://schemas.microsoft.com/office/powerpoint/2010/main" val="2831148335"/>
      </p:ext>
    </p:extLst>
  </p:cSld>
  <p:clrMapOvr>
    <a:masterClrMapping/>
  </p:clrMapOvr>
  <p:extLst>
    <p:ext uri="{DCECCB84-F9BA-43D5-87BE-67443E8EF086}">
      <p15:sldGuideLst xmlns:p15="http://schemas.microsoft.com/office/powerpoint/2012/main">
        <p15:guide id="1" orient="horz" pos="2880">
          <p15:clr>
            <a:srgbClr val="FBAE40"/>
          </p15:clr>
        </p15:guide>
        <p15:guide id="2" orient="horz" pos="2160">
          <p15:clr>
            <a:srgbClr val="FBAE40"/>
          </p15:clr>
        </p15:guide>
        <p15:guide id="3" pos="1176">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reserve="1">
  <p:cSld name="Cover Slide 4">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68FF40B-5A92-44C2-9C68-7856445E3E4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Rectangle 5">
            <a:extLst>
              <a:ext uri="{FF2B5EF4-FFF2-40B4-BE49-F238E27FC236}">
                <a16:creationId xmlns:a16="http://schemas.microsoft.com/office/drawing/2014/main" id="{546F3B3A-4989-48F9-A7C1-B09855A2F774}"/>
              </a:ext>
            </a:extLst>
          </p:cNvPr>
          <p:cNvSpPr/>
          <p:nvPr userDrawn="1"/>
        </p:nvSpPr>
        <p:spPr>
          <a:xfrm>
            <a:off x="0" y="2286000"/>
            <a:ext cx="12188952" cy="228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594D628-4FCB-4E57-8BCD-8C6D61CEAEEE}"/>
              </a:ext>
            </a:extLst>
          </p:cNvPr>
          <p:cNvSpPr/>
          <p:nvPr userDrawn="1"/>
        </p:nvSpPr>
        <p:spPr>
          <a:xfrm>
            <a:off x="9174480" y="2286000"/>
            <a:ext cx="3017520" cy="228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3715C52-5F18-4B43-8285-C6715E3B3A45}"/>
              </a:ext>
            </a:extLst>
          </p:cNvPr>
          <p:cNvSpPr>
            <a:spLocks noGrp="1"/>
          </p:cNvSpPr>
          <p:nvPr>
            <p:ph type="ctrTitle"/>
          </p:nvPr>
        </p:nvSpPr>
        <p:spPr>
          <a:xfrm>
            <a:off x="564677" y="2714149"/>
            <a:ext cx="8229600" cy="1097280"/>
          </a:xfrm>
        </p:spPr>
        <p:txBody>
          <a:bodyPr wrap="square" anchor="t"/>
          <a:lstStyle>
            <a:lvl1pPr algn="l">
              <a:lnSpc>
                <a:spcPts val="4000"/>
              </a:lnSpc>
              <a:defRPr sz="46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F17F53A1-83F9-174A-A005-2EC00C82302F}"/>
              </a:ext>
            </a:extLst>
          </p:cNvPr>
          <p:cNvSpPr>
            <a:spLocks noGrp="1"/>
          </p:cNvSpPr>
          <p:nvPr>
            <p:ph type="subTitle" idx="1"/>
          </p:nvPr>
        </p:nvSpPr>
        <p:spPr>
          <a:xfrm>
            <a:off x="564677" y="3876480"/>
            <a:ext cx="8229600" cy="548640"/>
          </a:xfrm>
        </p:spPr>
        <p:txBody>
          <a:bodyPr wrap="square"/>
          <a:lstStyle>
            <a:lvl1pPr marL="0" indent="0" algn="l">
              <a:buNone/>
              <a:defRPr sz="1800" cap="all" spc="120" baseline="0">
                <a:solidFill>
                  <a:srgbClr val="FFF0C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0" name="Picture 9">
            <a:extLst>
              <a:ext uri="{FF2B5EF4-FFF2-40B4-BE49-F238E27FC236}">
                <a16:creationId xmlns:a16="http://schemas.microsoft.com/office/drawing/2014/main" id="{4195DDBC-0C80-43DD-97DB-3D0C58D5833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647717" y="3114609"/>
            <a:ext cx="2103120" cy="596405"/>
          </a:xfrm>
          <a:prstGeom prst="rect">
            <a:avLst/>
          </a:prstGeom>
        </p:spPr>
      </p:pic>
    </p:spTree>
    <p:extLst>
      <p:ext uri="{BB962C8B-B14F-4D97-AF65-F5344CB8AC3E}">
        <p14:creationId xmlns:p14="http://schemas.microsoft.com/office/powerpoint/2010/main" val="1229374867"/>
      </p:ext>
    </p:extLst>
  </p:cSld>
  <p:clrMapOvr>
    <a:masterClrMapping/>
  </p:clrMapOvr>
  <p:extLst>
    <p:ext uri="{DCECCB84-F9BA-43D5-87BE-67443E8EF086}">
      <p15:sldGuideLst xmlns:p15="http://schemas.microsoft.com/office/powerpoint/2012/main">
        <p15:guide id="1" orient="horz" pos="2880">
          <p15:clr>
            <a:srgbClr val="FBAE40"/>
          </p15:clr>
        </p15:guide>
        <p15:guide id="2" orient="horz" pos="2160">
          <p15:clr>
            <a:srgbClr val="FBAE40"/>
          </p15:clr>
        </p15:guide>
        <p15:guide id="3" pos="1176">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5A062C-F921-4834-9432-2B5F8F51AA59}"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A8D318-6D5F-4CF0-81C6-F018F68F55F9}"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322672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reserve="1">
  <p:cSld name="Cover Slide 5">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68FF40B-5A92-44C2-9C68-7856445E3E4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6" name="Rectangle 5">
            <a:extLst>
              <a:ext uri="{FF2B5EF4-FFF2-40B4-BE49-F238E27FC236}">
                <a16:creationId xmlns:a16="http://schemas.microsoft.com/office/drawing/2014/main" id="{546F3B3A-4989-48F9-A7C1-B09855A2F774}"/>
              </a:ext>
            </a:extLst>
          </p:cNvPr>
          <p:cNvSpPr/>
          <p:nvPr userDrawn="1"/>
        </p:nvSpPr>
        <p:spPr>
          <a:xfrm>
            <a:off x="0" y="2286000"/>
            <a:ext cx="12188952" cy="228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594D628-4FCB-4E57-8BCD-8C6D61CEAEEE}"/>
              </a:ext>
            </a:extLst>
          </p:cNvPr>
          <p:cNvSpPr/>
          <p:nvPr userDrawn="1"/>
        </p:nvSpPr>
        <p:spPr>
          <a:xfrm>
            <a:off x="9174480" y="2286000"/>
            <a:ext cx="3017520" cy="228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3715C52-5F18-4B43-8285-C6715E3B3A45}"/>
              </a:ext>
            </a:extLst>
          </p:cNvPr>
          <p:cNvSpPr>
            <a:spLocks noGrp="1"/>
          </p:cNvSpPr>
          <p:nvPr>
            <p:ph type="ctrTitle"/>
          </p:nvPr>
        </p:nvSpPr>
        <p:spPr>
          <a:xfrm>
            <a:off x="564677" y="2714149"/>
            <a:ext cx="8229600" cy="1097280"/>
          </a:xfrm>
        </p:spPr>
        <p:txBody>
          <a:bodyPr wrap="square" anchor="t"/>
          <a:lstStyle>
            <a:lvl1pPr algn="l">
              <a:lnSpc>
                <a:spcPts val="4000"/>
              </a:lnSpc>
              <a:defRPr sz="46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F17F53A1-83F9-174A-A005-2EC00C82302F}"/>
              </a:ext>
            </a:extLst>
          </p:cNvPr>
          <p:cNvSpPr>
            <a:spLocks noGrp="1"/>
          </p:cNvSpPr>
          <p:nvPr>
            <p:ph type="subTitle" idx="1"/>
          </p:nvPr>
        </p:nvSpPr>
        <p:spPr>
          <a:xfrm>
            <a:off x="564677" y="3876480"/>
            <a:ext cx="8229600" cy="548640"/>
          </a:xfrm>
        </p:spPr>
        <p:txBody>
          <a:bodyPr wrap="square"/>
          <a:lstStyle>
            <a:lvl1pPr marL="0" indent="0" algn="l">
              <a:buNone/>
              <a:defRPr sz="1800" cap="all" spc="120" baseline="0">
                <a:solidFill>
                  <a:srgbClr val="FFF0C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0" name="Picture 9">
            <a:extLst>
              <a:ext uri="{FF2B5EF4-FFF2-40B4-BE49-F238E27FC236}">
                <a16:creationId xmlns:a16="http://schemas.microsoft.com/office/drawing/2014/main" id="{4195DDBC-0C80-43DD-97DB-3D0C58D5833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647717" y="3114609"/>
            <a:ext cx="2103120" cy="596405"/>
          </a:xfrm>
          <a:prstGeom prst="rect">
            <a:avLst/>
          </a:prstGeom>
        </p:spPr>
      </p:pic>
    </p:spTree>
    <p:extLst>
      <p:ext uri="{BB962C8B-B14F-4D97-AF65-F5344CB8AC3E}">
        <p14:creationId xmlns:p14="http://schemas.microsoft.com/office/powerpoint/2010/main" val="2296040150"/>
      </p:ext>
    </p:extLst>
  </p:cSld>
  <p:clrMapOvr>
    <a:masterClrMapping/>
  </p:clrMapOvr>
  <p:extLst>
    <p:ext uri="{DCECCB84-F9BA-43D5-87BE-67443E8EF086}">
      <p15:sldGuideLst xmlns:p15="http://schemas.microsoft.com/office/powerpoint/2012/main">
        <p15:guide id="1" orient="horz" pos="2880">
          <p15:clr>
            <a:srgbClr val="FBAE40"/>
          </p15:clr>
        </p15:guide>
        <p15:guide id="2" orient="horz" pos="2160">
          <p15:clr>
            <a:srgbClr val="FBAE40"/>
          </p15:clr>
        </p15:guide>
        <p15:guide id="3" pos="117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5A062C-F921-4834-9432-2B5F8F51AA59}" type="datetimeFigureOut">
              <a:rPr lang="en-US" smtClean="0"/>
              <a:t>5/31/2022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A8D318-6D5F-4CF0-81C6-F018F68F55F9}"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752800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5A062C-F921-4834-9432-2B5F8F51AA59}" type="datetimeFigureOut">
              <a:rPr lang="en-US" smtClean="0"/>
              <a:t>5/31/2022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A8D318-6D5F-4CF0-81C6-F018F68F55F9}"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44692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5A062C-F921-4834-9432-2B5F8F51AA59}" type="datetimeFigureOut">
              <a:rPr lang="en-US" smtClean="0"/>
              <a:t>5/31/2022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A8D318-6D5F-4CF0-81C6-F018F68F55F9}"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50850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5A062C-F921-4834-9432-2B5F8F51AA59}" type="datetimeFigureOut">
              <a:rPr lang="en-US" smtClean="0"/>
              <a:t>5/31/2022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A8D318-6D5F-4CF0-81C6-F018F68F55F9}" type="slidenum">
              <a:rPr lang="en-US" smtClean="0"/>
              <a:t>‹#›</a:t>
            </a:fld>
            <a:endParaRPr lang="en-US"/>
          </a:p>
        </p:txBody>
      </p:sp>
    </p:spTree>
    <p:extLst>
      <p:ext uri="{BB962C8B-B14F-4D97-AF65-F5344CB8AC3E}">
        <p14:creationId xmlns:p14="http://schemas.microsoft.com/office/powerpoint/2010/main" val="37119172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5A062C-F921-4834-9432-2B5F8F51AA59}" type="datetimeFigureOut">
              <a:rPr lang="en-US" smtClean="0"/>
              <a:t>5/31/2022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A8D318-6D5F-4CF0-81C6-F018F68F55F9}"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57238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2E5A062C-F921-4834-9432-2B5F8F51AA59}" type="datetimeFigureOut">
              <a:rPr lang="en-US" smtClean="0"/>
              <a:t>5/31/2022</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78A8D318-6D5F-4CF0-81C6-F018F68F55F9}"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12607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image" Target="../media/image2.png"/><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2E5A062C-F921-4834-9432-2B5F8F51AA59}" type="datetimeFigureOut">
              <a:rPr lang="en-US" smtClean="0"/>
              <a:t>5/31/2022</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78A8D318-6D5F-4CF0-81C6-F018F68F55F9}"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2244423"/>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40A6132-51A3-7848-A14A-105705DAE8EF}"/>
              </a:ext>
            </a:extLst>
          </p:cNvPr>
          <p:cNvSpPr>
            <a:spLocks noGrp="1"/>
          </p:cNvSpPr>
          <p:nvPr>
            <p:ph type="title"/>
          </p:nvPr>
        </p:nvSpPr>
        <p:spPr>
          <a:xfrm>
            <a:off x="890336" y="750937"/>
            <a:ext cx="10515600" cy="1097280"/>
          </a:xfrm>
          <a:prstGeom prst="rect">
            <a:avLst/>
          </a:prstGeom>
        </p:spPr>
        <p:txBody>
          <a:bodyPr vert="horz" lIns="0" tIns="0" rIns="0" bIns="0" rtlCol="0" anchor="t">
            <a:noAutofit/>
          </a:bodyPr>
          <a:lstStyle/>
          <a:p>
            <a:r>
              <a:rPr lang="en-US"/>
              <a:t>Click to edit Master title style</a:t>
            </a:r>
          </a:p>
        </p:txBody>
      </p:sp>
      <p:sp>
        <p:nvSpPr>
          <p:cNvPr id="3" name="Text Placeholder 2">
            <a:extLst>
              <a:ext uri="{FF2B5EF4-FFF2-40B4-BE49-F238E27FC236}">
                <a16:creationId xmlns:a16="http://schemas.microsoft.com/office/drawing/2014/main" id="{21843169-09FB-7A4B-9D10-2852812886A6}"/>
              </a:ext>
            </a:extLst>
          </p:cNvPr>
          <p:cNvSpPr>
            <a:spLocks noGrp="1"/>
          </p:cNvSpPr>
          <p:nvPr>
            <p:ph type="body" idx="1"/>
          </p:nvPr>
        </p:nvSpPr>
        <p:spPr>
          <a:xfrm>
            <a:off x="890336" y="1918481"/>
            <a:ext cx="10515600" cy="384048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8">
            <a:extLst>
              <a:ext uri="{FF2B5EF4-FFF2-40B4-BE49-F238E27FC236}">
                <a16:creationId xmlns:a16="http://schemas.microsoft.com/office/drawing/2014/main" id="{93CAF8B5-5CA2-4953-808D-21A8649D1442}"/>
              </a:ext>
            </a:extLst>
          </p:cNvPr>
          <p:cNvSpPr/>
          <p:nvPr userDrawn="1"/>
        </p:nvSpPr>
        <p:spPr>
          <a:xfrm>
            <a:off x="9119616" y="6701589"/>
            <a:ext cx="3072384" cy="156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0" name="Rectangle 9">
            <a:extLst>
              <a:ext uri="{FF2B5EF4-FFF2-40B4-BE49-F238E27FC236}">
                <a16:creationId xmlns:a16="http://schemas.microsoft.com/office/drawing/2014/main" id="{C61B2C8E-0EE3-4F46-B75B-9A6899A53CEE}"/>
              </a:ext>
            </a:extLst>
          </p:cNvPr>
          <p:cNvSpPr/>
          <p:nvPr userDrawn="1"/>
        </p:nvSpPr>
        <p:spPr>
          <a:xfrm>
            <a:off x="0" y="6701589"/>
            <a:ext cx="9119616" cy="1564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1" name="TextBox 10">
            <a:extLst>
              <a:ext uri="{FF2B5EF4-FFF2-40B4-BE49-F238E27FC236}">
                <a16:creationId xmlns:a16="http://schemas.microsoft.com/office/drawing/2014/main" id="{A8A0CA87-D948-45FB-8584-14D30082AD51}"/>
              </a:ext>
            </a:extLst>
          </p:cNvPr>
          <p:cNvSpPr txBox="1"/>
          <p:nvPr userDrawn="1"/>
        </p:nvSpPr>
        <p:spPr>
          <a:xfrm>
            <a:off x="11982680" y="6724149"/>
            <a:ext cx="142668" cy="123111"/>
          </a:xfrm>
          <a:prstGeom prst="rect">
            <a:avLst/>
          </a:prstGeom>
          <a:noFill/>
        </p:spPr>
        <p:txBody>
          <a:bodyPr wrap="none" lIns="0" tIns="0" rIns="0" bIns="0" rtlCol="0">
            <a:spAutoFit/>
          </a:bodyPr>
          <a:lstStyle/>
          <a:p>
            <a:pPr algn="r"/>
            <a:fld id="{26A9F722-CF00-47CA-A7D3-B406ED259F0E}" type="slidenum">
              <a:rPr lang="en-US" sz="800" smtClean="0">
                <a:solidFill>
                  <a:schemeClr val="bg1"/>
                </a:solidFill>
                <a:latin typeface="Barlow SemiBold" panose="00000700000000000000" pitchFamily="2" charset="0"/>
              </a:rPr>
              <a:pPr algn="r"/>
              <a:t>‹#›</a:t>
            </a:fld>
            <a:endParaRPr lang="en-US" sz="800">
              <a:solidFill>
                <a:schemeClr val="bg1"/>
              </a:solidFill>
              <a:latin typeface="Barlow SemiBold" panose="00000700000000000000" pitchFamily="2" charset="0"/>
            </a:endParaRPr>
          </a:p>
        </p:txBody>
      </p:sp>
      <p:pic>
        <p:nvPicPr>
          <p:cNvPr id="15" name="Picture 14">
            <a:extLst>
              <a:ext uri="{FF2B5EF4-FFF2-40B4-BE49-F238E27FC236}">
                <a16:creationId xmlns:a16="http://schemas.microsoft.com/office/drawing/2014/main" id="{F7D72DAD-B246-4A30-8F9B-50E8E8791F0E}"/>
              </a:ext>
            </a:extLst>
          </p:cNvPr>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883433" y="6193434"/>
            <a:ext cx="1554190" cy="206576"/>
          </a:xfrm>
          <a:prstGeom prst="rect">
            <a:avLst/>
          </a:prstGeom>
        </p:spPr>
      </p:pic>
    </p:spTree>
    <p:extLst>
      <p:ext uri="{BB962C8B-B14F-4D97-AF65-F5344CB8AC3E}">
        <p14:creationId xmlns:p14="http://schemas.microsoft.com/office/powerpoint/2010/main" val="2040440283"/>
      </p:ext>
    </p:extLst>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 id="2147483827" r:id="rId12"/>
    <p:sldLayoutId id="2147483828" r:id="rId13"/>
    <p:sldLayoutId id="2147483829" r:id="rId14"/>
    <p:sldLayoutId id="2147483830" r:id="rId15"/>
    <p:sldLayoutId id="2147483831" r:id="rId16"/>
    <p:sldLayoutId id="2147483832" r:id="rId17"/>
    <p:sldLayoutId id="2147483833" r:id="rId18"/>
    <p:sldLayoutId id="2147483834" r:id="rId19"/>
  </p:sldLayoutIdLst>
  <p:txStyles>
    <p:titleStyle>
      <a:lvl1pPr algn="l" defTabSz="914400" rtl="0" eaLnBrk="1" latinLnBrk="0" hangingPunct="1">
        <a:lnSpc>
          <a:spcPts val="3700"/>
        </a:lnSpc>
        <a:spcBef>
          <a:spcPct val="0"/>
        </a:spcBef>
        <a:buNone/>
        <a:defRPr sz="3600" kern="1200">
          <a:solidFill>
            <a:schemeClr val="tx2"/>
          </a:solidFill>
          <a:latin typeface="+mj-lt"/>
          <a:ea typeface="+mj-ea"/>
          <a:cs typeface="+mj-cs"/>
        </a:defRPr>
      </a:lvl1pPr>
    </p:titleStyle>
    <p:bodyStyle>
      <a:lvl1pPr marL="0" indent="0" algn="l" defTabSz="914400" rtl="0" eaLnBrk="1" latinLnBrk="0" hangingPunct="1">
        <a:lnSpc>
          <a:spcPts val="2200"/>
        </a:lnSpc>
        <a:spcBef>
          <a:spcPts val="0"/>
        </a:spcBef>
        <a:buFont typeface="Arial" panose="020B0604020202020204" pitchFamily="34" charset="0"/>
        <a:buNone/>
        <a:defRPr sz="1800" kern="1200">
          <a:solidFill>
            <a:schemeClr val="tx2"/>
          </a:solidFill>
          <a:latin typeface="Barlow SemiBold" panose="00000700000000000000" pitchFamily="2" charset="0"/>
          <a:ea typeface="+mn-ea"/>
          <a:cs typeface="+mn-cs"/>
        </a:defRPr>
      </a:lvl1pPr>
      <a:lvl2pPr marL="182563" indent="-182563" algn="l" defTabSz="914400" rtl="0" eaLnBrk="1" latinLnBrk="0" hangingPunct="1">
        <a:lnSpc>
          <a:spcPts val="2200"/>
        </a:lnSpc>
        <a:spcBef>
          <a:spcPts val="0"/>
        </a:spcBef>
        <a:buClr>
          <a:schemeClr val="tx2"/>
        </a:buClr>
        <a:buFont typeface="Arial" panose="020B0604020202020204" pitchFamily="34" charset="0"/>
        <a:buChar char="•"/>
        <a:defRPr sz="1600" kern="1200">
          <a:solidFill>
            <a:schemeClr val="tx1"/>
          </a:solidFill>
          <a:latin typeface="+mn-lt"/>
          <a:ea typeface="+mn-ea"/>
          <a:cs typeface="+mn-cs"/>
        </a:defRPr>
      </a:lvl2pPr>
      <a:lvl3pPr marL="365760" indent="-182880" algn="l" defTabSz="914400" rtl="0" eaLnBrk="1" latinLnBrk="0" hangingPunct="1">
        <a:lnSpc>
          <a:spcPts val="2200"/>
        </a:lnSpc>
        <a:spcBef>
          <a:spcPts val="0"/>
        </a:spcBef>
        <a:buClr>
          <a:schemeClr val="tx2"/>
        </a:buClr>
        <a:buFont typeface="Barlow" panose="00000500000000000000" pitchFamily="2" charset="0"/>
        <a:buChar char="–"/>
        <a:defRPr sz="1600" kern="1200">
          <a:solidFill>
            <a:schemeClr val="tx1"/>
          </a:solidFill>
          <a:latin typeface="+mn-lt"/>
          <a:ea typeface="+mn-ea"/>
          <a:cs typeface="+mn-cs"/>
        </a:defRPr>
      </a:lvl3pPr>
      <a:lvl4pPr marL="548640" indent="-182880" algn="l" defTabSz="914400" rtl="0" eaLnBrk="1" latinLnBrk="0" hangingPunct="1">
        <a:lnSpc>
          <a:spcPts val="2200"/>
        </a:lnSpc>
        <a:spcBef>
          <a:spcPts val="0"/>
        </a:spcBef>
        <a:buClr>
          <a:schemeClr val="tx2"/>
        </a:buClr>
        <a:buFont typeface="Arial" panose="020B0604020202020204" pitchFamily="34" charset="0"/>
        <a:buChar char="•"/>
        <a:defRPr sz="1600" kern="1200">
          <a:solidFill>
            <a:schemeClr val="tx1"/>
          </a:solidFill>
          <a:latin typeface="+mn-lt"/>
          <a:ea typeface="+mn-ea"/>
          <a:cs typeface="+mn-cs"/>
        </a:defRPr>
      </a:lvl4pPr>
      <a:lvl5pPr marL="731520" indent="-182880" algn="l" defTabSz="914400" rtl="0" eaLnBrk="1" latinLnBrk="0" hangingPunct="1">
        <a:lnSpc>
          <a:spcPts val="2200"/>
        </a:lnSpc>
        <a:spcBef>
          <a:spcPts val="0"/>
        </a:spcBef>
        <a:buClr>
          <a:schemeClr val="tx2"/>
        </a:buClr>
        <a:buFont typeface="Barlow" panose="00000500000000000000" pitchFamily="2"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76">
          <p15:clr>
            <a:srgbClr val="F26B43"/>
          </p15:clr>
        </p15:guide>
        <p15:guide id="2" orient="horz" pos="69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nar.realtor/policy/membership-suspension-information"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61.xml"/><Relationship Id="rId1" Type="http://schemas.openxmlformats.org/officeDocument/2006/relationships/slideLayout" Target="../slideLayouts/slideLayout2.xml"/><Relationship Id="rId4" Type="http://schemas.openxmlformats.org/officeDocument/2006/relationships/image" Target="../media/image141.png"/></Relationships>
</file>

<file path=ppt/slides/_rels/slide102.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143.png"/></Relationships>
</file>

<file path=ppt/slides/_rels/slide103.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image" Target="../media/image145.png"/></Relationships>
</file>

<file path=ppt/slides/_rels/slide104.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notesSlide" Target="../notesSlides/notesSlide66.xml"/><Relationship Id="rId1" Type="http://schemas.openxmlformats.org/officeDocument/2006/relationships/slideLayout" Target="../slideLayouts/slideLayout2.xml"/><Relationship Id="rId4" Type="http://schemas.openxmlformats.org/officeDocument/2006/relationships/image" Target="../media/image148.png"/></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2" Type="http://schemas.openxmlformats.org/officeDocument/2006/relationships/image" Target="../media/image149.jpeg"/><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www.texasrealestate.com/members/legal-and-ethics/ethics/ethics-complaints/ombudsman-request/" TargetMode="External"/><Relationship Id="rId2" Type="http://schemas.openxmlformats.org/officeDocument/2006/relationships/hyperlink" Target="https://www.texasrealestate.com/members/legal-and-ethics/ethics/ethics-complaints/broker/" TargetMode="External"/><Relationship Id="rId1" Type="http://schemas.openxmlformats.org/officeDocument/2006/relationships/slideLayout" Target="../slideLayouts/slideLayout7.xml"/><Relationship Id="rId6" Type="http://schemas.openxmlformats.org/officeDocument/2006/relationships/hyperlink" Target="https://www.texasrealestate.com/members/legal-and-ethics/ethics/arbitration/" TargetMode="External"/><Relationship Id="rId5" Type="http://schemas.openxmlformats.org/officeDocument/2006/relationships/hyperlink" Target="https://www.texasrealestate.com/members/legal-and-ethics/ethics/ethics-complaints/anonymous/" TargetMode="External"/><Relationship Id="rId4" Type="http://schemas.openxmlformats.org/officeDocument/2006/relationships/hyperlink" Target="https://www.texasrealestate.com/members/legal-and-ethics/ethics/ethics-complaints/file-a-complaint/"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slideLayout" Target="../slideLayouts/slideLayout7.xml"/><Relationship Id="rId1" Type="http://schemas.openxmlformats.org/officeDocument/2006/relationships/video" Target="https://www.youtube.com/embed/1XBbg3E5HZ0?feature=oembed" TargetMode="Externa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ideo" Target="https://www.youtube.com/embed/VrnpVnRlk9w?feature=oembed" TargetMode="External"/><Relationship Id="rId5" Type="http://schemas.openxmlformats.org/officeDocument/2006/relationships/image" Target="../media/image25.jpeg"/><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9.jpeg"/><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hyperlink" Target="https://smtx4all.com/" TargetMode="Externa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customXml" Target="../ink/ink3.xml"/><Relationship Id="rId13"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6.png"/><Relationship Id="rId12" Type="http://schemas.openxmlformats.org/officeDocument/2006/relationships/customXml" Target="../ink/ink5.xml"/><Relationship Id="rId17" Type="http://schemas.openxmlformats.org/officeDocument/2006/relationships/image" Target="../media/image51.png"/><Relationship Id="rId2" Type="http://schemas.openxmlformats.org/officeDocument/2006/relationships/image" Target="../media/image43.png"/><Relationship Id="rId16" Type="http://schemas.openxmlformats.org/officeDocument/2006/relationships/customXml" Target="../ink/ink7.xml"/><Relationship Id="rId1" Type="http://schemas.openxmlformats.org/officeDocument/2006/relationships/slideLayout" Target="../slideLayouts/slideLayout7.xml"/><Relationship Id="rId6" Type="http://schemas.openxmlformats.org/officeDocument/2006/relationships/customXml" Target="../ink/ink2.xml"/><Relationship Id="rId11" Type="http://schemas.openxmlformats.org/officeDocument/2006/relationships/image" Target="../media/image48.png"/><Relationship Id="rId5" Type="http://schemas.openxmlformats.org/officeDocument/2006/relationships/image" Target="../media/image45.png"/><Relationship Id="rId15" Type="http://schemas.openxmlformats.org/officeDocument/2006/relationships/image" Target="../media/image50.png"/><Relationship Id="rId10" Type="http://schemas.openxmlformats.org/officeDocument/2006/relationships/customXml" Target="../ink/ink4.xml"/><Relationship Id="rId4" Type="http://schemas.openxmlformats.org/officeDocument/2006/relationships/customXml" Target="../ink/ink1.xml"/><Relationship Id="rId9" Type="http://schemas.openxmlformats.org/officeDocument/2006/relationships/image" Target="../media/image47.png"/><Relationship Id="rId14" Type="http://schemas.openxmlformats.org/officeDocument/2006/relationships/customXml" Target="../ink/ink6.xml"/></Relationships>
</file>

<file path=ppt/slides/_rels/slide26.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53.jpg"/><Relationship Id="rId1" Type="http://schemas.openxmlformats.org/officeDocument/2006/relationships/slideLayout" Target="../slideLayouts/slideLayout7.xml"/><Relationship Id="rId4" Type="http://schemas.openxmlformats.org/officeDocument/2006/relationships/image" Target="../media/image54.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56.jpeg"/></Relationships>
</file>

<file path=ppt/slides/_rels/slide3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ideo" Target="https://www.youtube.com/embed/lgXDeagckLw?feature=oembed" TargetMode="External"/><Relationship Id="rId4" Type="http://schemas.openxmlformats.org/officeDocument/2006/relationships/image" Target="../media/image59.jpeg"/></Relationships>
</file>

<file path=ppt/slides/_rels/slide3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27.jpeg"/></Relationships>
</file>

<file path=ppt/slides/_rels/slide3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video" Target="https://www.youtube.com/embed/406ZA9PpD7I?feature=oembed" TargetMode="External"/><Relationship Id="rId5" Type="http://schemas.openxmlformats.org/officeDocument/2006/relationships/image" Target="../media/image64.jpeg"/><Relationship Id="rId4" Type="http://schemas.openxmlformats.org/officeDocument/2006/relationships/hyperlink" Target="https://www.nar.realtor/videos/why-nar-protects-the-realtor-trademark"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66.png"/></Relationships>
</file>

<file path=ppt/slides/_rels/slide4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68.png"/></Relationships>
</file>

<file path=ppt/slides/_rels/slide4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video" Target="https://www.youtube.com/embed/Oof5Oac3Fdw?feature=oembed" TargetMode="External"/><Relationship Id="rId4" Type="http://schemas.openxmlformats.org/officeDocument/2006/relationships/image" Target="../media/image76.jpe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video" Target="https://www.youtube.com/embed/nsktpjvxJ3c?feature=oembed" TargetMode="External"/><Relationship Id="rId4" Type="http://schemas.openxmlformats.org/officeDocument/2006/relationships/image" Target="../media/image77.jpeg"/></Relationships>
</file>

<file path=ppt/slides/_rels/slide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79.jpeg"/><Relationship Id="rId4" Type="http://schemas.openxmlformats.org/officeDocument/2006/relationships/image" Target="../media/image78.png"/></Relationships>
</file>

<file path=ppt/slides/_rels/slide5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27.jpeg"/></Relationships>
</file>

<file path=ppt/slides/_rels/slide5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79.jpeg"/></Relationships>
</file>

<file path=ppt/slides/_rels/slide7.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70.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112.jpeg"/></Relationships>
</file>

<file path=ppt/slides/_rels/slide84.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115.png"/></Relationships>
</file>

<file path=ppt/slides/_rels/slide8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16.png"/><Relationship Id="rId4" Type="http://schemas.openxmlformats.org/officeDocument/2006/relationships/notesSlide" Target="../notesSlides/notesSlide48.xml"/></Relationships>
</file>

<file path=ppt/slides/_rels/slide88.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ideo" Target="https://www.youtube.com/embed/videoseries?list=PLyh1zXku3vE5LcGhkZrIl52-1DJub6dxI" TargetMode="Externa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hyperlink" Target="https://www.nar.realtor/about-nar/governing-documents/code-of-ethics/code-of-ethics-video-series-introduction" TargetMode="External"/></Relationships>
</file>

<file path=ppt/slides/_rels/slide90.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120.jpeg"/></Relationships>
</file>

<file path=ppt/slides/_rels/slide9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3.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ABA3F-CC4E-46BA-8875-09A3ED4DBA08}"/>
              </a:ext>
            </a:extLst>
          </p:cNvPr>
          <p:cNvSpPr>
            <a:spLocks noGrp="1"/>
          </p:cNvSpPr>
          <p:nvPr>
            <p:ph type="ctrTitle"/>
          </p:nvPr>
        </p:nvSpPr>
        <p:spPr>
          <a:xfrm>
            <a:off x="2095499" y="457199"/>
            <a:ext cx="8001000" cy="2971801"/>
          </a:xfrm>
        </p:spPr>
        <p:txBody>
          <a:bodyPr>
            <a:normAutofit/>
          </a:bodyPr>
          <a:lstStyle/>
          <a:p>
            <a:pPr algn="ctr"/>
            <a:r>
              <a:rPr lang="en-US" sz="6000" b="1"/>
              <a:t>Welcome to</a:t>
            </a:r>
            <a:br>
              <a:rPr lang="en-US" sz="6000" b="1"/>
            </a:br>
            <a:r>
              <a:rPr lang="en-US" sz="6000" b="1"/>
              <a:t>new membership</a:t>
            </a:r>
            <a:br>
              <a:rPr lang="en-US" sz="6000" b="1"/>
            </a:br>
            <a:r>
              <a:rPr lang="en-US" sz="6000" b="1"/>
              <a:t>orientation</a:t>
            </a:r>
            <a:endParaRPr lang="en-US"/>
          </a:p>
        </p:txBody>
      </p:sp>
      <p:pic>
        <p:nvPicPr>
          <p:cNvPr id="4" name="Picture 3" descr="Logo, company name&#10;&#10;Description automatically generated">
            <a:extLst>
              <a:ext uri="{FF2B5EF4-FFF2-40B4-BE49-F238E27FC236}">
                <a16:creationId xmlns:a16="http://schemas.microsoft.com/office/drawing/2014/main" id="{BDA3B9ED-9CED-404F-A7DF-56509BD651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98032" y="3584510"/>
            <a:ext cx="4795935" cy="2397968"/>
          </a:xfrm>
          <a:prstGeom prst="rect">
            <a:avLst/>
          </a:prstGeom>
        </p:spPr>
      </p:pic>
    </p:spTree>
    <p:extLst>
      <p:ext uri="{BB962C8B-B14F-4D97-AF65-F5344CB8AC3E}">
        <p14:creationId xmlns:p14="http://schemas.microsoft.com/office/powerpoint/2010/main" val="668520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C71DCAE-86C1-41AA-BC5A-D35121F26A67}"/>
              </a:ext>
            </a:extLst>
          </p:cNvPr>
          <p:cNvSpPr/>
          <p:nvPr/>
        </p:nvSpPr>
        <p:spPr>
          <a:xfrm>
            <a:off x="1377598" y="456477"/>
            <a:ext cx="9031640" cy="584775"/>
          </a:xfrm>
          <a:prstGeom prst="rect">
            <a:avLst/>
          </a:prstGeom>
        </p:spPr>
        <p:txBody>
          <a:bodyPr wrap="none">
            <a:spAutoFit/>
          </a:bodyPr>
          <a:lstStyle/>
          <a:p>
            <a:r>
              <a:rPr lang="en-US" sz="3200" b="0" i="0">
                <a:solidFill>
                  <a:srgbClr val="231B18"/>
                </a:solidFill>
                <a:effectLst/>
                <a:latin typeface="Montserrat" panose="00000500000000000000" pitchFamily="2" charset="0"/>
              </a:rPr>
              <a:t>NAR Code of Ethics Training Requirement. </a:t>
            </a:r>
            <a:endParaRPr lang="en-US" sz="3200" b="0" i="0">
              <a:solidFill>
                <a:srgbClr val="231B18"/>
              </a:solidFill>
              <a:effectLst/>
              <a:latin typeface="Roboto" panose="02000000000000000000" pitchFamily="2" charset="0"/>
            </a:endParaRPr>
          </a:p>
        </p:txBody>
      </p:sp>
      <p:sp>
        <p:nvSpPr>
          <p:cNvPr id="4" name="Rectangle 3">
            <a:extLst>
              <a:ext uri="{FF2B5EF4-FFF2-40B4-BE49-F238E27FC236}">
                <a16:creationId xmlns:a16="http://schemas.microsoft.com/office/drawing/2014/main" id="{54437494-CB38-4D22-A833-79C7C81C6E29}"/>
              </a:ext>
            </a:extLst>
          </p:cNvPr>
          <p:cNvSpPr/>
          <p:nvPr/>
        </p:nvSpPr>
        <p:spPr>
          <a:xfrm>
            <a:off x="527392" y="1529342"/>
            <a:ext cx="5925020" cy="1323439"/>
          </a:xfrm>
          <a:prstGeom prst="rect">
            <a:avLst/>
          </a:prstGeom>
        </p:spPr>
        <p:txBody>
          <a:bodyPr wrap="none">
            <a:spAutoFit/>
          </a:bodyPr>
          <a:lstStyle/>
          <a:p>
            <a:pPr algn="l"/>
            <a:r>
              <a:rPr lang="en-US" sz="2400" b="1" i="0">
                <a:solidFill>
                  <a:srgbClr val="333333"/>
                </a:solidFill>
                <a:effectLst/>
                <a:latin typeface="Montserrat" panose="00000500000000000000" pitchFamily="2" charset="0"/>
              </a:rPr>
              <a:t>Current Cycle</a:t>
            </a:r>
          </a:p>
          <a:p>
            <a:pPr algn="l"/>
            <a:r>
              <a:rPr lang="en-US" sz="2400" b="0" i="0">
                <a:solidFill>
                  <a:srgbClr val="231B18"/>
                </a:solidFill>
                <a:effectLst/>
                <a:latin typeface="Montserrat" panose="00000500000000000000" pitchFamily="2" charset="0"/>
              </a:rPr>
              <a:t>January 1, 2022, to December 31, 2024</a:t>
            </a:r>
          </a:p>
          <a:p>
            <a:endParaRPr lang="en-US" sz="3200" b="0" i="0">
              <a:solidFill>
                <a:srgbClr val="231B18"/>
              </a:solidFill>
              <a:effectLst/>
              <a:latin typeface="Roboto" panose="02000000000000000000" pitchFamily="2" charset="0"/>
            </a:endParaRPr>
          </a:p>
        </p:txBody>
      </p:sp>
      <p:sp>
        <p:nvSpPr>
          <p:cNvPr id="5" name="Rectangle 4">
            <a:extLst>
              <a:ext uri="{FF2B5EF4-FFF2-40B4-BE49-F238E27FC236}">
                <a16:creationId xmlns:a16="http://schemas.microsoft.com/office/drawing/2014/main" id="{9DDFF76A-E430-4232-8530-70F497832BE5}"/>
              </a:ext>
            </a:extLst>
          </p:cNvPr>
          <p:cNvSpPr/>
          <p:nvPr/>
        </p:nvSpPr>
        <p:spPr>
          <a:xfrm>
            <a:off x="527392" y="2974169"/>
            <a:ext cx="5902578" cy="1200329"/>
          </a:xfrm>
          <a:prstGeom prst="rect">
            <a:avLst/>
          </a:prstGeom>
        </p:spPr>
        <p:txBody>
          <a:bodyPr wrap="none">
            <a:spAutoFit/>
          </a:bodyPr>
          <a:lstStyle/>
          <a:p>
            <a:pPr algn="l"/>
            <a:r>
              <a:rPr lang="en-US" sz="2400" b="1" i="0">
                <a:solidFill>
                  <a:srgbClr val="333333"/>
                </a:solidFill>
                <a:effectLst/>
                <a:latin typeface="Montserrat" panose="00000500000000000000" pitchFamily="2" charset="0"/>
              </a:rPr>
              <a:t>Future Cycles</a:t>
            </a:r>
          </a:p>
          <a:p>
            <a:pPr algn="l"/>
            <a:r>
              <a:rPr lang="en-US" sz="2400" b="0" i="0">
                <a:solidFill>
                  <a:srgbClr val="231B18"/>
                </a:solidFill>
                <a:effectLst/>
                <a:latin typeface="Montserrat" panose="00000500000000000000" pitchFamily="2" charset="0"/>
              </a:rPr>
              <a:t>January 1, 2025, to December 31, 2027</a:t>
            </a:r>
          </a:p>
          <a:p>
            <a:pPr algn="l"/>
            <a:r>
              <a:rPr lang="en-US" sz="2400" b="0" i="0">
                <a:solidFill>
                  <a:srgbClr val="231B18"/>
                </a:solidFill>
                <a:effectLst/>
                <a:latin typeface="Montserrat" panose="00000500000000000000" pitchFamily="2" charset="0"/>
              </a:rPr>
              <a:t>January 1, 2028, to December 31, 2030</a:t>
            </a:r>
          </a:p>
        </p:txBody>
      </p:sp>
      <p:sp>
        <p:nvSpPr>
          <p:cNvPr id="6" name="Rectangle 5">
            <a:extLst>
              <a:ext uri="{FF2B5EF4-FFF2-40B4-BE49-F238E27FC236}">
                <a16:creationId xmlns:a16="http://schemas.microsoft.com/office/drawing/2014/main" id="{092BC436-C952-4544-A1C0-2A7F5DD3F5E9}"/>
              </a:ext>
            </a:extLst>
          </p:cNvPr>
          <p:cNvSpPr/>
          <p:nvPr/>
        </p:nvSpPr>
        <p:spPr>
          <a:xfrm>
            <a:off x="7267019" y="1351508"/>
            <a:ext cx="4397589" cy="4154984"/>
          </a:xfrm>
          <a:prstGeom prst="rect">
            <a:avLst/>
          </a:prstGeom>
        </p:spPr>
        <p:txBody>
          <a:bodyPr wrap="square">
            <a:spAutoFit/>
          </a:bodyPr>
          <a:lstStyle/>
          <a:p>
            <a:r>
              <a:rPr lang="en-US" sz="2400" b="0" i="0">
                <a:solidFill>
                  <a:srgbClr val="231B18"/>
                </a:solidFill>
                <a:effectLst/>
                <a:latin typeface="Montserrat" panose="00000500000000000000" pitchFamily="2" charset="0"/>
              </a:rPr>
              <a:t>Failure to complete training during any cycle will lead to </a:t>
            </a:r>
            <a:r>
              <a:rPr lang="en-US" sz="2400" b="0" i="0" u="none" strike="noStrike">
                <a:solidFill>
                  <a:srgbClr val="004282"/>
                </a:solidFill>
                <a:effectLst/>
                <a:latin typeface="Montserrat" panose="00000500000000000000" pitchFamily="2" charset="0"/>
                <a:hlinkClick r:id="rId3"/>
              </a:rPr>
              <a:t>suspension of membership</a:t>
            </a:r>
            <a:r>
              <a:rPr lang="en-US" sz="2400" b="0" i="0">
                <a:solidFill>
                  <a:srgbClr val="231B18"/>
                </a:solidFill>
                <a:effectLst/>
                <a:latin typeface="Montserrat" panose="00000500000000000000" pitchFamily="2" charset="0"/>
              </a:rPr>
              <a:t> for the January and February immediately following the cycle deadline, with termination of membership starting March 1 after the cycle deadline.</a:t>
            </a:r>
            <a:endParaRPr lang="en-US" sz="2400" b="0" i="0">
              <a:solidFill>
                <a:srgbClr val="231B18"/>
              </a:solidFill>
              <a:effectLst/>
              <a:latin typeface="Roboto" panose="02000000000000000000" pitchFamily="2" charset="0"/>
            </a:endParaRPr>
          </a:p>
        </p:txBody>
      </p:sp>
    </p:spTree>
    <p:extLst>
      <p:ext uri="{BB962C8B-B14F-4D97-AF65-F5344CB8AC3E}">
        <p14:creationId xmlns:p14="http://schemas.microsoft.com/office/powerpoint/2010/main" val="335463764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4384039" y="762288"/>
            <a:ext cx="7164493" cy="1325563"/>
          </a:xfrm>
        </p:spPr>
        <p:txBody>
          <a:bodyPr>
            <a:normAutofit/>
          </a:bodyPr>
          <a:lstStyle/>
          <a:p>
            <a:r>
              <a:rPr lang="en-US" sz="5400"/>
              <a:t>Free Mobile Apps</a:t>
            </a:r>
          </a:p>
        </p:txBody>
      </p:sp>
      <p:sp>
        <p:nvSpPr>
          <p:cNvPr id="3" name="Content Placeholder 2">
            <a:extLst>
              <a:ext uri="{FF2B5EF4-FFF2-40B4-BE49-F238E27FC236}">
                <a16:creationId xmlns:a16="http://schemas.microsoft.com/office/drawing/2014/main" id="{3D608031-5093-42D2-9461-3764182C8BC7}"/>
              </a:ext>
            </a:extLst>
          </p:cNvPr>
          <p:cNvSpPr>
            <a:spLocks noGrp="1"/>
          </p:cNvSpPr>
          <p:nvPr>
            <p:ph idx="1"/>
          </p:nvPr>
        </p:nvSpPr>
        <p:spPr>
          <a:xfrm>
            <a:off x="4387515" y="2022601"/>
            <a:ext cx="7161017" cy="4154361"/>
          </a:xfrm>
        </p:spPr>
        <p:txBody>
          <a:bodyPr>
            <a:normAutofit/>
          </a:bodyPr>
          <a:lstStyle/>
          <a:p>
            <a:r>
              <a:rPr lang="en-US" sz="3600"/>
              <a:t>CTXMLS – </a:t>
            </a:r>
            <a:r>
              <a:rPr lang="en-US" sz="3600" err="1"/>
              <a:t>GoMLS</a:t>
            </a:r>
            <a:r>
              <a:rPr lang="en-US" sz="3600"/>
              <a:t> (Matrix Mobile)</a:t>
            </a:r>
          </a:p>
          <a:p>
            <a:r>
              <a:rPr lang="en-US" sz="3600" err="1"/>
              <a:t>ShowingTime</a:t>
            </a:r>
            <a:r>
              <a:rPr lang="en-US" sz="3600"/>
              <a:t> </a:t>
            </a:r>
          </a:p>
          <a:p>
            <a:r>
              <a:rPr lang="en-US" sz="3600"/>
              <a:t>RPR – NAR National searches</a:t>
            </a:r>
          </a:p>
          <a:p>
            <a:r>
              <a:rPr lang="en-US" sz="3600"/>
              <a:t>Supra – Lockbox</a:t>
            </a:r>
          </a:p>
          <a:p>
            <a:r>
              <a:rPr lang="en-US" sz="3600"/>
              <a:t>Zillow</a:t>
            </a:r>
          </a:p>
        </p:txBody>
      </p:sp>
      <p:pic>
        <p:nvPicPr>
          <p:cNvPr id="6" name="Picture 5" descr="A screen shot of a computer&#10;&#10;Description automatically generated">
            <a:extLst>
              <a:ext uri="{FF2B5EF4-FFF2-40B4-BE49-F238E27FC236}">
                <a16:creationId xmlns:a16="http://schemas.microsoft.com/office/drawing/2014/main" id="{81FE45DB-4002-41CF-A0B8-AA86EFF52D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8524" y="554181"/>
            <a:ext cx="2339133" cy="5066143"/>
          </a:xfrm>
          <a:prstGeom prst="rect">
            <a:avLst/>
          </a:prstGeom>
        </p:spPr>
      </p:pic>
    </p:spTree>
    <p:extLst>
      <p:ext uri="{BB962C8B-B14F-4D97-AF65-F5344CB8AC3E}">
        <p14:creationId xmlns:p14="http://schemas.microsoft.com/office/powerpoint/2010/main" val="2845001500"/>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669031" y="0"/>
            <a:ext cx="6387102" cy="1325563"/>
          </a:xfrm>
        </p:spPr>
        <p:txBody>
          <a:bodyPr>
            <a:normAutofit fontScale="90000"/>
          </a:bodyPr>
          <a:lstStyle/>
          <a:p>
            <a:r>
              <a:rPr lang="en-US" sz="4400"/>
              <a:t>App Store search </a:t>
            </a:r>
            <a:r>
              <a:rPr lang="en-US" sz="4400" err="1"/>
              <a:t>ctxmls</a:t>
            </a:r>
            <a:br>
              <a:rPr lang="en-US" sz="4400"/>
            </a:br>
            <a:r>
              <a:rPr lang="en-US" sz="4400"/>
              <a:t>GoMLS: </a:t>
            </a:r>
            <a:r>
              <a:rPr lang="en-US" sz="4400" err="1"/>
              <a:t>CTxMLS</a:t>
            </a:r>
            <a:r>
              <a:rPr lang="en-US" sz="4400"/>
              <a:t>	</a:t>
            </a:r>
          </a:p>
        </p:txBody>
      </p:sp>
      <p:sp>
        <p:nvSpPr>
          <p:cNvPr id="3" name="Content Placeholder 2">
            <a:extLst>
              <a:ext uri="{FF2B5EF4-FFF2-40B4-BE49-F238E27FC236}">
                <a16:creationId xmlns:a16="http://schemas.microsoft.com/office/drawing/2014/main" id="{3D608031-5093-42D2-9461-3764182C8BC7}"/>
              </a:ext>
            </a:extLst>
          </p:cNvPr>
          <p:cNvSpPr>
            <a:spLocks noGrp="1"/>
          </p:cNvSpPr>
          <p:nvPr>
            <p:ph idx="1"/>
          </p:nvPr>
        </p:nvSpPr>
        <p:spPr>
          <a:xfrm>
            <a:off x="662929" y="2144572"/>
            <a:ext cx="6382657" cy="3181684"/>
          </a:xfrm>
        </p:spPr>
        <p:txBody>
          <a:bodyPr anchor="t">
            <a:noAutofit/>
          </a:bodyPr>
          <a:lstStyle/>
          <a:p>
            <a:pPr>
              <a:buClr>
                <a:srgbClr val="455D7B"/>
              </a:buClr>
            </a:pPr>
            <a:r>
              <a:rPr lang="en-US" sz="2400"/>
              <a:t>Matrix Listings</a:t>
            </a:r>
          </a:p>
          <a:p>
            <a:pPr>
              <a:buClr>
                <a:srgbClr val="455D7B"/>
              </a:buClr>
            </a:pPr>
            <a:r>
              <a:rPr lang="en-US" sz="2400"/>
              <a:t>Matrix Contacts</a:t>
            </a:r>
          </a:p>
          <a:p>
            <a:pPr>
              <a:buClr>
                <a:srgbClr val="455D7B"/>
              </a:buClr>
            </a:pPr>
            <a:r>
              <a:rPr lang="en-US" sz="2400"/>
              <a:t>Branded with your info</a:t>
            </a:r>
          </a:p>
          <a:p>
            <a:pPr>
              <a:buClr>
                <a:srgbClr val="455D7B"/>
              </a:buClr>
            </a:pPr>
            <a:r>
              <a:rPr lang="en-US" sz="2400"/>
              <a:t>Can be shared with clients</a:t>
            </a:r>
          </a:p>
          <a:p>
            <a:pPr>
              <a:buClr>
                <a:srgbClr val="455D7B"/>
              </a:buClr>
            </a:pPr>
            <a:r>
              <a:rPr lang="en-US" sz="2400"/>
              <a:t>Agent sees active, sold, All</a:t>
            </a:r>
          </a:p>
          <a:p>
            <a:pPr>
              <a:buClr>
                <a:srgbClr val="455D7B"/>
              </a:buClr>
            </a:pPr>
            <a:r>
              <a:rPr lang="en-US" sz="2400"/>
              <a:t>Clients only see Active List</a:t>
            </a:r>
          </a:p>
        </p:txBody>
      </p:sp>
      <p:pic>
        <p:nvPicPr>
          <p:cNvPr id="7" name="Picture 6" descr="A close up of a map&#10;&#10;Description automatically generated">
            <a:extLst>
              <a:ext uri="{FF2B5EF4-FFF2-40B4-BE49-F238E27FC236}">
                <a16:creationId xmlns:a16="http://schemas.microsoft.com/office/drawing/2014/main" id="{BDEFF38E-DACB-4526-A11E-62F4F2DB12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5721" y="1303427"/>
            <a:ext cx="2025072" cy="4378535"/>
          </a:xfrm>
          <a:prstGeom prst="rect">
            <a:avLst/>
          </a:prstGeom>
        </p:spPr>
      </p:pic>
      <p:pic>
        <p:nvPicPr>
          <p:cNvPr id="5" name="Picture 4" descr="A screenshot of a cell phone&#10;&#10;Description automatically generated">
            <a:extLst>
              <a:ext uri="{FF2B5EF4-FFF2-40B4-BE49-F238E27FC236}">
                <a16:creationId xmlns:a16="http://schemas.microsoft.com/office/drawing/2014/main" id="{214FFBDD-2FA4-4BE5-B16E-884E6E1C2A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36000" y="509598"/>
            <a:ext cx="2392217" cy="5172364"/>
          </a:xfrm>
          <a:prstGeom prst="rect">
            <a:avLst/>
          </a:prstGeom>
        </p:spPr>
      </p:pic>
    </p:spTree>
    <p:extLst>
      <p:ext uri="{BB962C8B-B14F-4D97-AF65-F5344CB8AC3E}">
        <p14:creationId xmlns:p14="http://schemas.microsoft.com/office/powerpoint/2010/main" val="351681203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801097" y="966798"/>
            <a:ext cx="6387102" cy="1325563"/>
          </a:xfrm>
        </p:spPr>
        <p:txBody>
          <a:bodyPr>
            <a:normAutofit/>
          </a:bodyPr>
          <a:lstStyle/>
          <a:p>
            <a:r>
              <a:rPr lang="en-US" sz="4400"/>
              <a:t>ShowingTime	</a:t>
            </a:r>
          </a:p>
        </p:txBody>
      </p:sp>
      <p:sp>
        <p:nvSpPr>
          <p:cNvPr id="3" name="Content Placeholder 2">
            <a:extLst>
              <a:ext uri="{FF2B5EF4-FFF2-40B4-BE49-F238E27FC236}">
                <a16:creationId xmlns:a16="http://schemas.microsoft.com/office/drawing/2014/main" id="{3D608031-5093-42D2-9461-3764182C8BC7}"/>
              </a:ext>
            </a:extLst>
          </p:cNvPr>
          <p:cNvSpPr>
            <a:spLocks noGrp="1"/>
          </p:cNvSpPr>
          <p:nvPr>
            <p:ph idx="1"/>
          </p:nvPr>
        </p:nvSpPr>
        <p:spPr>
          <a:xfrm>
            <a:off x="801097" y="2292361"/>
            <a:ext cx="6382657" cy="3181684"/>
          </a:xfrm>
        </p:spPr>
        <p:txBody>
          <a:bodyPr anchor="t">
            <a:noAutofit/>
          </a:bodyPr>
          <a:lstStyle/>
          <a:p>
            <a:r>
              <a:rPr lang="en-US" sz="2800"/>
              <a:t>Schedule Showings</a:t>
            </a:r>
          </a:p>
          <a:p>
            <a:r>
              <a:rPr lang="en-US" sz="2800"/>
              <a:t>Receive notifications</a:t>
            </a:r>
          </a:p>
          <a:p>
            <a:r>
              <a:rPr lang="en-US" sz="2800"/>
              <a:t>Text or Email</a:t>
            </a:r>
          </a:p>
          <a:p>
            <a:r>
              <a:rPr lang="en-US" sz="2800"/>
              <a:t>Chat direct with List Agent</a:t>
            </a:r>
          </a:p>
          <a:p>
            <a:r>
              <a:rPr lang="en-US" sz="2800"/>
              <a:t>Running behind</a:t>
            </a:r>
          </a:p>
          <a:p>
            <a:r>
              <a:rPr lang="en-US" sz="2800"/>
              <a:t>Delay </a:t>
            </a:r>
            <a:r>
              <a:rPr lang="en-US" sz="2800" err="1"/>
              <a:t>Appmts</a:t>
            </a:r>
            <a:r>
              <a:rPr lang="en-US" sz="2800"/>
              <a:t> 15 minutes</a:t>
            </a:r>
          </a:p>
        </p:txBody>
      </p:sp>
      <p:pic>
        <p:nvPicPr>
          <p:cNvPr id="6" name="Content Placeholder 4" descr="A screenshot of a social media post&#10;&#10;Description automatically generated">
            <a:extLst>
              <a:ext uri="{FF2B5EF4-FFF2-40B4-BE49-F238E27FC236}">
                <a16:creationId xmlns:a16="http://schemas.microsoft.com/office/drawing/2014/main" id="{4870397E-C929-404A-A8CF-43BB7C54DA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76291" y="1940587"/>
            <a:ext cx="1906630" cy="4122444"/>
          </a:xfrm>
          <a:prstGeom prst="rect">
            <a:avLst/>
          </a:prstGeom>
        </p:spPr>
      </p:pic>
      <p:pic>
        <p:nvPicPr>
          <p:cNvPr id="8" name="Picture 7" descr="A screenshot of a cell phone&#10;&#10;Description automatically generated">
            <a:extLst>
              <a:ext uri="{FF2B5EF4-FFF2-40B4-BE49-F238E27FC236}">
                <a16:creationId xmlns:a16="http://schemas.microsoft.com/office/drawing/2014/main" id="{4E2F82D5-A31D-47E0-8738-3DAD18BE698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29964" y="1021943"/>
            <a:ext cx="2331502" cy="5041088"/>
          </a:xfrm>
          <a:prstGeom prst="rect">
            <a:avLst/>
          </a:prstGeom>
        </p:spPr>
      </p:pic>
    </p:spTree>
    <p:extLst>
      <p:ext uri="{BB962C8B-B14F-4D97-AF65-F5344CB8AC3E}">
        <p14:creationId xmlns:p14="http://schemas.microsoft.com/office/powerpoint/2010/main" val="235217369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742374" y="518007"/>
            <a:ext cx="6387102" cy="1325563"/>
          </a:xfrm>
        </p:spPr>
        <p:txBody>
          <a:bodyPr>
            <a:normAutofit/>
          </a:bodyPr>
          <a:lstStyle/>
          <a:p>
            <a:r>
              <a:rPr lang="en-US" sz="4400"/>
              <a:t>RPR (REALTORS® Property Resource	)</a:t>
            </a:r>
          </a:p>
        </p:txBody>
      </p:sp>
      <p:sp>
        <p:nvSpPr>
          <p:cNvPr id="3" name="Content Placeholder 2">
            <a:extLst>
              <a:ext uri="{FF2B5EF4-FFF2-40B4-BE49-F238E27FC236}">
                <a16:creationId xmlns:a16="http://schemas.microsoft.com/office/drawing/2014/main" id="{3D608031-5093-42D2-9461-3764182C8BC7}"/>
              </a:ext>
            </a:extLst>
          </p:cNvPr>
          <p:cNvSpPr>
            <a:spLocks noGrp="1"/>
          </p:cNvSpPr>
          <p:nvPr>
            <p:ph idx="1"/>
          </p:nvPr>
        </p:nvSpPr>
        <p:spPr>
          <a:xfrm>
            <a:off x="746819" y="2393809"/>
            <a:ext cx="6382657" cy="3181684"/>
          </a:xfrm>
        </p:spPr>
        <p:txBody>
          <a:bodyPr anchor="t">
            <a:noAutofit/>
          </a:bodyPr>
          <a:lstStyle/>
          <a:p>
            <a:r>
              <a:rPr lang="en-US" sz="2800"/>
              <a:t>Nation Search All MLS’</a:t>
            </a:r>
          </a:p>
          <a:p>
            <a:r>
              <a:rPr lang="en-US" sz="2800"/>
              <a:t>Nice Reports</a:t>
            </a:r>
          </a:p>
          <a:p>
            <a:r>
              <a:rPr lang="en-US" sz="2800"/>
              <a:t>Nice Display</a:t>
            </a:r>
          </a:p>
          <a:p>
            <a:r>
              <a:rPr lang="en-US" sz="2800"/>
              <a:t>Easy to use</a:t>
            </a:r>
          </a:p>
          <a:p>
            <a:r>
              <a:rPr lang="en-US" sz="2800"/>
              <a:t>Agent Only App</a:t>
            </a:r>
          </a:p>
          <a:p>
            <a:r>
              <a:rPr lang="en-US" sz="2800"/>
              <a:t>Free with NAR Membership</a:t>
            </a:r>
          </a:p>
        </p:txBody>
      </p:sp>
      <p:pic>
        <p:nvPicPr>
          <p:cNvPr id="7" name="Content Placeholder 4" descr="A picture containing ball&#10;&#10;Description automatically generated">
            <a:extLst>
              <a:ext uri="{FF2B5EF4-FFF2-40B4-BE49-F238E27FC236}">
                <a16:creationId xmlns:a16="http://schemas.microsoft.com/office/drawing/2014/main" id="{D0075F4B-04AC-450B-B79A-6B42DA0C69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1520" y="1949930"/>
            <a:ext cx="1882116" cy="4069441"/>
          </a:xfrm>
          <a:prstGeom prst="rect">
            <a:avLst/>
          </a:prstGeom>
        </p:spPr>
      </p:pic>
      <p:pic>
        <p:nvPicPr>
          <p:cNvPr id="9" name="Picture 8" descr="A close up of text on a white background&#10;&#10;Description automatically generated">
            <a:extLst>
              <a:ext uri="{FF2B5EF4-FFF2-40B4-BE49-F238E27FC236}">
                <a16:creationId xmlns:a16="http://schemas.microsoft.com/office/drawing/2014/main" id="{644E6BAF-7EA1-42EF-810F-D41E85F924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96720" y="891489"/>
            <a:ext cx="2371644" cy="5127882"/>
          </a:xfrm>
          <a:prstGeom prst="rect">
            <a:avLst/>
          </a:prstGeom>
        </p:spPr>
      </p:pic>
    </p:spTree>
    <p:extLst>
      <p:ext uri="{BB962C8B-B14F-4D97-AF65-F5344CB8AC3E}">
        <p14:creationId xmlns:p14="http://schemas.microsoft.com/office/powerpoint/2010/main" val="109590512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4384039" y="365125"/>
            <a:ext cx="7164493" cy="1325563"/>
          </a:xfrm>
        </p:spPr>
        <p:txBody>
          <a:bodyPr>
            <a:normAutofit/>
          </a:bodyPr>
          <a:lstStyle/>
          <a:p>
            <a:r>
              <a:rPr lang="en-US" sz="4400"/>
              <a:t>Supra	</a:t>
            </a:r>
          </a:p>
        </p:txBody>
      </p:sp>
      <p:pic>
        <p:nvPicPr>
          <p:cNvPr id="6" name="Content Placeholder 4" descr="A screenshot of a cell phone&#10;&#10;Description automatically generated">
            <a:extLst>
              <a:ext uri="{FF2B5EF4-FFF2-40B4-BE49-F238E27FC236}">
                <a16:creationId xmlns:a16="http://schemas.microsoft.com/office/drawing/2014/main" id="{48D10ADC-5DE2-4230-8C3A-3D9A8F071F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6839" y="198372"/>
            <a:ext cx="2576838" cy="5571543"/>
          </a:xfrm>
          <a:prstGeom prst="rect">
            <a:avLst/>
          </a:prstGeom>
        </p:spPr>
      </p:pic>
      <p:sp>
        <p:nvSpPr>
          <p:cNvPr id="3" name="Content Placeholder 2">
            <a:extLst>
              <a:ext uri="{FF2B5EF4-FFF2-40B4-BE49-F238E27FC236}">
                <a16:creationId xmlns:a16="http://schemas.microsoft.com/office/drawing/2014/main" id="{3D608031-5093-42D2-9461-3764182C8BC7}"/>
              </a:ext>
            </a:extLst>
          </p:cNvPr>
          <p:cNvSpPr>
            <a:spLocks noGrp="1"/>
          </p:cNvSpPr>
          <p:nvPr>
            <p:ph idx="1"/>
          </p:nvPr>
        </p:nvSpPr>
        <p:spPr>
          <a:xfrm>
            <a:off x="4387515" y="2022601"/>
            <a:ext cx="7161017" cy="4154361"/>
          </a:xfrm>
        </p:spPr>
        <p:txBody>
          <a:bodyPr>
            <a:normAutofit/>
          </a:bodyPr>
          <a:lstStyle/>
          <a:p>
            <a:r>
              <a:rPr lang="en-US" sz="2000"/>
              <a:t>Bluetooth to open lockbox</a:t>
            </a:r>
          </a:p>
          <a:p>
            <a:r>
              <a:rPr lang="en-US" sz="2000"/>
              <a:t>Chat</a:t>
            </a:r>
          </a:p>
          <a:p>
            <a:r>
              <a:rPr lang="en-US" sz="2000"/>
              <a:t>Flashlight</a:t>
            </a:r>
          </a:p>
          <a:p>
            <a:r>
              <a:rPr lang="en-US" sz="2000"/>
              <a:t>ALERT – Will call contact emergency alert.</a:t>
            </a:r>
          </a:p>
          <a:p>
            <a:r>
              <a:rPr lang="en-US" sz="2000"/>
              <a:t>FRAR CoOp with CTXMLS</a:t>
            </a:r>
          </a:p>
          <a:p>
            <a:r>
              <a:rPr lang="en-US" sz="2000"/>
              <a:t>San Antonio and Austin</a:t>
            </a:r>
          </a:p>
        </p:txBody>
      </p:sp>
    </p:spTree>
    <p:extLst>
      <p:ext uri="{BB962C8B-B14F-4D97-AF65-F5344CB8AC3E}">
        <p14:creationId xmlns:p14="http://schemas.microsoft.com/office/powerpoint/2010/main" val="338462250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4384039" y="365125"/>
            <a:ext cx="7164493" cy="1325563"/>
          </a:xfrm>
        </p:spPr>
        <p:txBody>
          <a:bodyPr>
            <a:normAutofit/>
          </a:bodyPr>
          <a:lstStyle/>
          <a:p>
            <a:r>
              <a:rPr lang="en-US" sz="4400"/>
              <a:t>Zillow	</a:t>
            </a:r>
          </a:p>
        </p:txBody>
      </p:sp>
      <p:sp>
        <p:nvSpPr>
          <p:cNvPr id="3" name="Content Placeholder 2">
            <a:extLst>
              <a:ext uri="{FF2B5EF4-FFF2-40B4-BE49-F238E27FC236}">
                <a16:creationId xmlns:a16="http://schemas.microsoft.com/office/drawing/2014/main" id="{3D608031-5093-42D2-9461-3764182C8BC7}"/>
              </a:ext>
            </a:extLst>
          </p:cNvPr>
          <p:cNvSpPr>
            <a:spLocks noGrp="1"/>
          </p:cNvSpPr>
          <p:nvPr>
            <p:ph idx="1"/>
          </p:nvPr>
        </p:nvSpPr>
        <p:spPr>
          <a:xfrm>
            <a:off x="4387515" y="1930237"/>
            <a:ext cx="7161017" cy="4154361"/>
          </a:xfrm>
        </p:spPr>
        <p:txBody>
          <a:bodyPr>
            <a:noAutofit/>
          </a:bodyPr>
          <a:lstStyle/>
          <a:p>
            <a:r>
              <a:rPr lang="en-US" sz="3200"/>
              <a:t>Easy Search</a:t>
            </a:r>
          </a:p>
          <a:p>
            <a:r>
              <a:rPr lang="en-US" sz="3200"/>
              <a:t>Household name clients use this</a:t>
            </a:r>
          </a:p>
          <a:p>
            <a:r>
              <a:rPr lang="en-US" sz="3200"/>
              <a:t>Nice UI</a:t>
            </a:r>
          </a:p>
          <a:p>
            <a:r>
              <a:rPr lang="en-US" sz="3200"/>
              <a:t>Adding Search by Brand or appliance, </a:t>
            </a:r>
            <a:r>
              <a:rPr lang="en-US" sz="3200" err="1"/>
              <a:t>etc</a:t>
            </a:r>
            <a:endParaRPr lang="en-US" sz="3200"/>
          </a:p>
          <a:p>
            <a:r>
              <a:rPr lang="en-US" sz="3200"/>
              <a:t>Search Viking stove</a:t>
            </a:r>
          </a:p>
          <a:p>
            <a:r>
              <a:rPr lang="en-US" sz="3200"/>
              <a:t>Adding 360 video</a:t>
            </a:r>
          </a:p>
        </p:txBody>
      </p:sp>
      <p:pic>
        <p:nvPicPr>
          <p:cNvPr id="5" name="Picture 4" descr="A screen shot of a computer&#10;&#10;Description automatically generated">
            <a:extLst>
              <a:ext uri="{FF2B5EF4-FFF2-40B4-BE49-F238E27FC236}">
                <a16:creationId xmlns:a16="http://schemas.microsoft.com/office/drawing/2014/main" id="{EAEAD55F-74C4-44C9-A6C7-11C635C72B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8524" y="554181"/>
            <a:ext cx="2339133" cy="5066143"/>
          </a:xfrm>
          <a:prstGeom prst="rect">
            <a:avLst/>
          </a:prstGeom>
        </p:spPr>
      </p:pic>
    </p:spTree>
    <p:extLst>
      <p:ext uri="{BB962C8B-B14F-4D97-AF65-F5344CB8AC3E}">
        <p14:creationId xmlns:p14="http://schemas.microsoft.com/office/powerpoint/2010/main" val="3691860556"/>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1824774" y="871199"/>
            <a:ext cx="4528135" cy="983278"/>
          </a:xfrm>
        </p:spPr>
        <p:txBody>
          <a:bodyPr vert="horz" lIns="91440" tIns="45720" rIns="91440" bIns="45720" rtlCol="0" anchor="b">
            <a:normAutofit/>
          </a:bodyPr>
          <a:lstStyle/>
          <a:p>
            <a:pPr algn="ctr"/>
            <a:r>
              <a:rPr lang="en-US" sz="4800" kern="1200">
                <a:latin typeface="+mj-lt"/>
                <a:ea typeface="+mj-ea"/>
                <a:cs typeface="+mj-cs"/>
              </a:rPr>
              <a:t>Zillow Cont.</a:t>
            </a:r>
          </a:p>
        </p:txBody>
      </p:sp>
      <p:pic>
        <p:nvPicPr>
          <p:cNvPr id="5" name="Content Placeholder 4" descr="A close up of a map&#10;&#10;Description automatically generated">
            <a:extLst>
              <a:ext uri="{FF2B5EF4-FFF2-40B4-BE49-F238E27FC236}">
                <a16:creationId xmlns:a16="http://schemas.microsoft.com/office/drawing/2014/main" id="{A4A232A0-AC5C-4748-8661-A54264B18F6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861852" y="312679"/>
            <a:ext cx="2505374" cy="5417025"/>
          </a:xfrm>
          <a:prstGeom prst="rect">
            <a:avLst/>
          </a:prstGeom>
        </p:spPr>
      </p:pic>
      <p:pic>
        <p:nvPicPr>
          <p:cNvPr id="4" name="Picture 3" descr="A picture containing drawing&#10;&#10;Description automatically generated">
            <a:extLst>
              <a:ext uri="{FF2B5EF4-FFF2-40B4-BE49-F238E27FC236}">
                <a16:creationId xmlns:a16="http://schemas.microsoft.com/office/drawing/2014/main" id="{328B4303-AA9C-4EB0-B1D0-5707875782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88654" y="2118923"/>
            <a:ext cx="5233826" cy="2284828"/>
          </a:xfrm>
          <a:prstGeom prst="rect">
            <a:avLst/>
          </a:prstGeom>
        </p:spPr>
      </p:pic>
    </p:spTree>
    <p:extLst>
      <p:ext uri="{BB962C8B-B14F-4D97-AF65-F5344CB8AC3E}">
        <p14:creationId xmlns:p14="http://schemas.microsoft.com/office/powerpoint/2010/main" val="574920414"/>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38DAE09-88DE-4E33-825D-AE0E27834C5A}"/>
              </a:ext>
            </a:extLst>
          </p:cNvPr>
          <p:cNvSpPr/>
          <p:nvPr/>
        </p:nvSpPr>
        <p:spPr>
          <a:xfrm>
            <a:off x="209725" y="110982"/>
            <a:ext cx="11719420" cy="5632311"/>
          </a:xfrm>
          <a:prstGeom prst="rect">
            <a:avLst/>
          </a:prstGeom>
        </p:spPr>
        <p:txBody>
          <a:bodyPr wrap="square">
            <a:spAutoFit/>
          </a:bodyPr>
          <a:lstStyle/>
          <a:p>
            <a:r>
              <a:rPr lang="en-US" sz="3600" b="1">
                <a:solidFill>
                  <a:srgbClr val="000000"/>
                </a:solidFill>
                <a:latin typeface="Arial" panose="020B0604020202020204" pitchFamily="34" charset="0"/>
              </a:rPr>
              <a:t>I AM A REALTOR® </a:t>
            </a:r>
          </a:p>
          <a:p>
            <a:r>
              <a:rPr lang="en-US" sz="3600">
                <a:solidFill>
                  <a:srgbClr val="000000"/>
                </a:solidFill>
                <a:latin typeface="Arial" panose="020B0604020202020204" pitchFamily="34" charset="0"/>
              </a:rPr>
              <a:t>I Pledge Myself To strive to be honorable and to abide by the Golden Rule; To strive to serve well my community, and through it, my country; To abide by the REALTORS'® Code of Ethics and to strive to conform my conduct to its aspirational ideals; To act honestly in all real estate dealings; To protect the individual right of real estate ownership and to widen the opportunity to enjoy it; To seek better to represent my clients by building my knowledge and competence </a:t>
            </a:r>
            <a:endParaRPr lang="en-US" sz="3600"/>
          </a:p>
        </p:txBody>
      </p:sp>
    </p:spTree>
    <p:extLst>
      <p:ext uri="{BB962C8B-B14F-4D97-AF65-F5344CB8AC3E}">
        <p14:creationId xmlns:p14="http://schemas.microsoft.com/office/powerpoint/2010/main" val="2810190513"/>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7DE5115-89C8-4B9C-B0E8-78A15C20C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56085" y="533400"/>
            <a:ext cx="9079832" cy="5077326"/>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A6402E2-72CC-4683-9B83-11265402E5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84605" y="763203"/>
            <a:ext cx="8622792" cy="4617720"/>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descr="A close up of a pen&#10;&#10;Description automatically generated">
            <a:extLst>
              <a:ext uri="{FF2B5EF4-FFF2-40B4-BE49-F238E27FC236}">
                <a16:creationId xmlns:a16="http://schemas.microsoft.com/office/drawing/2014/main" id="{743D67FD-7A63-4505-B78F-5183921CE805}"/>
              </a:ext>
            </a:extLst>
          </p:cNvPr>
          <p:cNvPicPr>
            <a:picLocks noChangeAspect="1"/>
          </p:cNvPicPr>
          <p:nvPr/>
        </p:nvPicPr>
        <p:blipFill rotWithShape="1">
          <a:blip r:embed="rId2">
            <a:extLst>
              <a:ext uri="{28A0092B-C50C-407E-A947-70E740481C1C}">
                <a14:useLocalDpi xmlns:a14="http://schemas.microsoft.com/office/drawing/2010/main" val="0"/>
              </a:ext>
            </a:extLst>
          </a:blip>
          <a:srcRect r="1" b="15629"/>
          <a:stretch/>
        </p:blipFill>
        <p:spPr>
          <a:xfrm>
            <a:off x="2269237" y="1247835"/>
            <a:ext cx="7653528" cy="3648456"/>
          </a:xfrm>
          <a:prstGeom prst="rect">
            <a:avLst/>
          </a:prstGeom>
        </p:spPr>
      </p:pic>
    </p:spTree>
    <p:extLst>
      <p:ext uri="{BB962C8B-B14F-4D97-AF65-F5344CB8AC3E}">
        <p14:creationId xmlns:p14="http://schemas.microsoft.com/office/powerpoint/2010/main" val="2076956725"/>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F4BA4DC-4D82-41BC-8794-79573AD2CAC2}"/>
              </a:ext>
            </a:extLst>
          </p:cNvPr>
          <p:cNvSpPr/>
          <p:nvPr/>
        </p:nvSpPr>
        <p:spPr>
          <a:xfrm>
            <a:off x="43060" y="242879"/>
            <a:ext cx="12105878" cy="5324535"/>
          </a:xfrm>
          <a:prstGeom prst="rect">
            <a:avLst/>
          </a:prstGeom>
        </p:spPr>
        <p:txBody>
          <a:bodyPr wrap="none">
            <a:spAutoFit/>
          </a:bodyPr>
          <a:lstStyle/>
          <a:p>
            <a:pPr algn="ctr"/>
            <a:r>
              <a:rPr lang="en-US" sz="4000">
                <a:solidFill>
                  <a:srgbClr val="000000"/>
                </a:solidFill>
                <a:latin typeface="Arial" panose="020B0604020202020204" pitchFamily="34" charset="0"/>
              </a:rPr>
              <a:t>Thank you for joining us today!</a:t>
            </a:r>
          </a:p>
          <a:p>
            <a:pPr algn="ctr"/>
            <a:endParaRPr lang="en-US" sz="4000">
              <a:solidFill>
                <a:srgbClr val="000000"/>
              </a:solidFill>
              <a:latin typeface="Arial" panose="020B0604020202020204" pitchFamily="34" charset="0"/>
            </a:endParaRPr>
          </a:p>
          <a:p>
            <a:pPr algn="ctr"/>
            <a:r>
              <a:rPr lang="en-US" sz="4000">
                <a:solidFill>
                  <a:schemeClr val="accent5">
                    <a:lumMod val="50000"/>
                  </a:schemeClr>
                </a:solidFill>
                <a:latin typeface="Arial" panose="020B0604020202020204" pitchFamily="34" charset="0"/>
              </a:rPr>
              <a:t>You will receive an email with a brief survey to give </a:t>
            </a:r>
          </a:p>
          <a:p>
            <a:pPr algn="ctr"/>
            <a:r>
              <a:rPr lang="en-US" sz="4000">
                <a:solidFill>
                  <a:schemeClr val="accent5">
                    <a:lumMod val="50000"/>
                  </a:schemeClr>
                </a:solidFill>
                <a:latin typeface="Arial" panose="020B0604020202020204" pitchFamily="34" charset="0"/>
              </a:rPr>
              <a:t>us feedback on this class and all the information </a:t>
            </a:r>
          </a:p>
          <a:p>
            <a:pPr algn="ctr"/>
            <a:r>
              <a:rPr lang="en-US" sz="4000">
                <a:solidFill>
                  <a:schemeClr val="accent5">
                    <a:lumMod val="50000"/>
                  </a:schemeClr>
                </a:solidFill>
                <a:latin typeface="Arial" panose="020B0604020202020204" pitchFamily="34" charset="0"/>
              </a:rPr>
              <a:t>and links to this presentation.</a:t>
            </a:r>
          </a:p>
          <a:p>
            <a:pPr algn="ctr"/>
            <a:r>
              <a:rPr lang="en-US" sz="4000">
                <a:solidFill>
                  <a:schemeClr val="accent5">
                    <a:lumMod val="50000"/>
                  </a:schemeClr>
                </a:solidFill>
                <a:latin typeface="Arial" panose="020B0604020202020204" pitchFamily="34" charset="0"/>
              </a:rPr>
              <a:t> </a:t>
            </a:r>
            <a:endParaRPr lang="en-US" sz="4000">
              <a:solidFill>
                <a:srgbClr val="000000"/>
              </a:solidFill>
              <a:latin typeface="Arial" panose="020B0604020202020204" pitchFamily="34" charset="0"/>
            </a:endParaRPr>
          </a:p>
          <a:p>
            <a:pPr algn="ctr"/>
            <a:r>
              <a:rPr lang="en-US" sz="4000">
                <a:solidFill>
                  <a:srgbClr val="000000"/>
                </a:solidFill>
                <a:latin typeface="Arial" panose="020B0604020202020204" pitchFamily="34" charset="0"/>
              </a:rPr>
              <a:t>Picture Time! </a:t>
            </a:r>
          </a:p>
          <a:p>
            <a:r>
              <a:rPr lang="en-US" sz="6000">
                <a:solidFill>
                  <a:srgbClr val="000000"/>
                </a:solidFill>
                <a:latin typeface="Arial" panose="020B0604020202020204" pitchFamily="34" charset="0"/>
              </a:rPr>
              <a:t> </a:t>
            </a:r>
            <a:endParaRPr lang="en-US" sz="6000"/>
          </a:p>
        </p:txBody>
      </p:sp>
      <p:pic>
        <p:nvPicPr>
          <p:cNvPr id="5" name="Picture 4" descr="A picture containing drawing&#10;&#10;Description automatically generated">
            <a:extLst>
              <a:ext uri="{FF2B5EF4-FFF2-40B4-BE49-F238E27FC236}">
                <a16:creationId xmlns:a16="http://schemas.microsoft.com/office/drawing/2014/main" id="{5A8C35CE-B43F-4A08-9ECA-AF02120AE2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1508" y="4651376"/>
            <a:ext cx="1499179" cy="1228675"/>
          </a:xfrm>
          <a:prstGeom prst="rect">
            <a:avLst/>
          </a:prstGeom>
        </p:spPr>
      </p:pic>
    </p:spTree>
    <p:extLst>
      <p:ext uri="{BB962C8B-B14F-4D97-AF65-F5344CB8AC3E}">
        <p14:creationId xmlns:p14="http://schemas.microsoft.com/office/powerpoint/2010/main" val="113807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4B38D8A-1A05-4AE8-9843-B04CBF807D07}"/>
              </a:ext>
            </a:extLst>
          </p:cNvPr>
          <p:cNvSpPr txBox="1"/>
          <p:nvPr/>
        </p:nvSpPr>
        <p:spPr>
          <a:xfrm>
            <a:off x="562708" y="477862"/>
            <a:ext cx="11141612" cy="4893647"/>
          </a:xfrm>
          <a:prstGeom prst="rect">
            <a:avLst/>
          </a:prstGeom>
          <a:noFill/>
        </p:spPr>
        <p:txBody>
          <a:bodyPr wrap="square">
            <a:spAutoFit/>
          </a:bodyPr>
          <a:lstStyle/>
          <a:p>
            <a:pPr algn="l"/>
            <a:r>
              <a:rPr lang="en-US" sz="2400" b="0" i="0" u="none" strike="noStrike">
                <a:solidFill>
                  <a:srgbClr val="006FBA"/>
                </a:solidFill>
                <a:effectLst/>
                <a:latin typeface="Barlow Condensed" panose="00000506000000000000" pitchFamily="2" charset="0"/>
                <a:hlinkClick r:id="rId2"/>
              </a:rPr>
              <a:t>Contact the Broker</a:t>
            </a:r>
            <a:endParaRPr lang="en-US" sz="2400" b="0" i="0">
              <a:solidFill>
                <a:srgbClr val="333333"/>
              </a:solidFill>
              <a:effectLst/>
              <a:latin typeface="Barlow Condensed" panose="00000506000000000000" pitchFamily="2" charset="0"/>
            </a:endParaRPr>
          </a:p>
          <a:p>
            <a:pPr algn="l"/>
            <a:r>
              <a:rPr lang="en-US" sz="2400" b="0" i="0">
                <a:solidFill>
                  <a:srgbClr val="333333"/>
                </a:solidFill>
                <a:effectLst/>
                <a:latin typeface="Barlow"/>
              </a:rPr>
              <a:t>Contact the person's broker to inform him or her what happened. It could lead to a quick resolution. </a:t>
            </a:r>
          </a:p>
          <a:p>
            <a:pPr algn="l"/>
            <a:r>
              <a:rPr lang="en-US" sz="2400" b="0" i="0" u="none" strike="noStrike">
                <a:solidFill>
                  <a:srgbClr val="006FBA"/>
                </a:solidFill>
                <a:effectLst/>
                <a:latin typeface="Barlow Condensed" panose="00000506000000000000" pitchFamily="2" charset="0"/>
                <a:hlinkClick r:id="rId3"/>
              </a:rPr>
              <a:t>Use the Ombudsman Program</a:t>
            </a:r>
            <a:endParaRPr lang="en-US" sz="2400" b="0" i="0">
              <a:solidFill>
                <a:srgbClr val="333333"/>
              </a:solidFill>
              <a:effectLst/>
              <a:latin typeface="Barlow Condensed" panose="00000506000000000000" pitchFamily="2" charset="0"/>
            </a:endParaRPr>
          </a:p>
          <a:p>
            <a:pPr algn="l"/>
            <a:r>
              <a:rPr lang="en-US" sz="2400" b="0" i="0">
                <a:solidFill>
                  <a:srgbClr val="333333"/>
                </a:solidFill>
                <a:effectLst/>
                <a:latin typeface="Barlow"/>
              </a:rPr>
              <a:t>A volunteer from the Texas REALTORS® Professional Standards Committee will listen to your concerns, explain possible resolutions, and answer questions.</a:t>
            </a:r>
          </a:p>
          <a:p>
            <a:pPr algn="l"/>
            <a:r>
              <a:rPr lang="en-US" sz="2400" b="0" i="0" u="none" strike="noStrike">
                <a:solidFill>
                  <a:srgbClr val="006FBA"/>
                </a:solidFill>
                <a:effectLst/>
                <a:latin typeface="Barlow Condensed" panose="00000506000000000000" pitchFamily="2" charset="0"/>
                <a:hlinkClick r:id="rId4"/>
              </a:rPr>
              <a:t>File an Ethics Complaint</a:t>
            </a:r>
            <a:endParaRPr lang="en-US" sz="2400" b="0" i="0">
              <a:solidFill>
                <a:srgbClr val="333333"/>
              </a:solidFill>
              <a:effectLst/>
              <a:latin typeface="Barlow Condensed" panose="00000506000000000000" pitchFamily="2" charset="0"/>
            </a:endParaRPr>
          </a:p>
          <a:p>
            <a:pPr algn="l"/>
            <a:r>
              <a:rPr lang="en-US" sz="2400" b="0" i="0">
                <a:solidFill>
                  <a:srgbClr val="333333"/>
                </a:solidFill>
                <a:effectLst/>
                <a:latin typeface="Barlow"/>
              </a:rPr>
              <a:t>If contacting the broker and talking to an ombudsman don't resolve the problem, you can file a formal complaint.</a:t>
            </a:r>
          </a:p>
          <a:p>
            <a:pPr algn="l"/>
            <a:r>
              <a:rPr lang="en-US" sz="2400" b="0" i="0" u="none" strike="noStrike">
                <a:solidFill>
                  <a:srgbClr val="006FBA"/>
                </a:solidFill>
                <a:effectLst/>
                <a:latin typeface="Barlow Condensed" panose="00000506000000000000" pitchFamily="2" charset="0"/>
                <a:hlinkClick r:id="rId5"/>
              </a:rPr>
              <a:t>File an Anonymous Complaint</a:t>
            </a:r>
            <a:endParaRPr lang="en-US" sz="2400" b="0" i="0">
              <a:solidFill>
                <a:srgbClr val="333333"/>
              </a:solidFill>
              <a:effectLst/>
              <a:latin typeface="Barlow Condensed" panose="00000506000000000000" pitchFamily="2" charset="0"/>
            </a:endParaRPr>
          </a:p>
          <a:p>
            <a:pPr algn="l"/>
            <a:r>
              <a:rPr lang="en-US" sz="2400" b="0" i="0">
                <a:solidFill>
                  <a:srgbClr val="333333"/>
                </a:solidFill>
                <a:effectLst/>
                <a:latin typeface="Barlow"/>
              </a:rPr>
              <a:t>For certain types of Code of Ethics violations, you can submit an anonymous complaint.</a:t>
            </a:r>
          </a:p>
          <a:p>
            <a:pPr algn="l"/>
            <a:r>
              <a:rPr lang="en-US" sz="2400" b="0" i="0" u="none" strike="noStrike">
                <a:solidFill>
                  <a:srgbClr val="006FBA"/>
                </a:solidFill>
                <a:effectLst/>
                <a:latin typeface="Barlow Condensed" panose="00000506000000000000" pitchFamily="2" charset="0"/>
                <a:hlinkClick r:id="rId6"/>
              </a:rPr>
              <a:t>Arbitration</a:t>
            </a:r>
            <a:endParaRPr lang="en-US" sz="2400" b="0" i="0">
              <a:solidFill>
                <a:srgbClr val="333333"/>
              </a:solidFill>
              <a:effectLst/>
              <a:latin typeface="Barlow Condensed" panose="00000506000000000000" pitchFamily="2" charset="0"/>
            </a:endParaRPr>
          </a:p>
          <a:p>
            <a:pPr algn="l"/>
            <a:r>
              <a:rPr lang="en-US" sz="2400" b="0" i="0">
                <a:solidFill>
                  <a:srgbClr val="333333"/>
                </a:solidFill>
                <a:effectLst/>
                <a:latin typeface="Barlow"/>
              </a:rPr>
              <a:t>This process is used when you think you're owed money based on an agreement.</a:t>
            </a:r>
          </a:p>
        </p:txBody>
      </p:sp>
    </p:spTree>
    <p:extLst>
      <p:ext uri="{BB962C8B-B14F-4D97-AF65-F5344CB8AC3E}">
        <p14:creationId xmlns:p14="http://schemas.microsoft.com/office/powerpoint/2010/main" val="4652363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nline Media 2" title="A Pathway to Professionalism: Respect Starts Here">
            <a:hlinkClick r:id="" action="ppaction://media"/>
            <a:extLst>
              <a:ext uri="{FF2B5EF4-FFF2-40B4-BE49-F238E27FC236}">
                <a16:creationId xmlns:a16="http://schemas.microsoft.com/office/drawing/2014/main" id="{B4C93F22-C108-4151-A2C0-293325EC7B7C}"/>
              </a:ext>
            </a:extLst>
          </p:cNvPr>
          <p:cNvPicPr>
            <a:picLocks noRot="1" noChangeAspect="1"/>
          </p:cNvPicPr>
          <p:nvPr>
            <a:videoFile r:link="rId1"/>
          </p:nvPr>
        </p:nvPicPr>
        <p:blipFill>
          <a:blip r:embed="rId3"/>
          <a:stretch>
            <a:fillRect/>
          </a:stretch>
        </p:blipFill>
        <p:spPr>
          <a:xfrm>
            <a:off x="1614113" y="95707"/>
            <a:ext cx="9398442" cy="5310120"/>
          </a:xfrm>
          <a:prstGeom prst="rect">
            <a:avLst/>
          </a:prstGeom>
        </p:spPr>
      </p:pic>
      <p:sp>
        <p:nvSpPr>
          <p:cNvPr id="2" name="TextBox 1">
            <a:extLst>
              <a:ext uri="{FF2B5EF4-FFF2-40B4-BE49-F238E27FC236}">
                <a16:creationId xmlns:a16="http://schemas.microsoft.com/office/drawing/2014/main" id="{1C68B29C-F6AA-45F4-90C5-C7675B391C36}"/>
              </a:ext>
            </a:extLst>
          </p:cNvPr>
          <p:cNvSpPr txBox="1"/>
          <p:nvPr/>
        </p:nvSpPr>
        <p:spPr>
          <a:xfrm>
            <a:off x="2985713" y="5526157"/>
            <a:ext cx="6655241" cy="461665"/>
          </a:xfrm>
          <a:prstGeom prst="rect">
            <a:avLst/>
          </a:prstGeom>
          <a:noFill/>
        </p:spPr>
        <p:txBody>
          <a:bodyPr wrap="square" rtlCol="0">
            <a:spAutoFit/>
          </a:bodyPr>
          <a:lstStyle/>
          <a:p>
            <a:pPr algn="ctr"/>
            <a:r>
              <a:rPr lang="en-US" sz="2400"/>
              <a:t>Pathways to Professionalism: Respect Starts Here</a:t>
            </a:r>
          </a:p>
        </p:txBody>
      </p:sp>
    </p:spTree>
    <p:extLst>
      <p:ext uri="{BB962C8B-B14F-4D97-AF65-F5344CB8AC3E}">
        <p14:creationId xmlns:p14="http://schemas.microsoft.com/office/powerpoint/2010/main" val="2146606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41" name="Rectangle 10">
            <a:extLst>
              <a:ext uri="{FF2B5EF4-FFF2-40B4-BE49-F238E27FC236}">
                <a16:creationId xmlns:a16="http://schemas.microsoft.com/office/drawing/2014/main" id="{EEA869E1-F851-4A52-92F5-77E592B76A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42" name="Picture 12">
            <a:extLst>
              <a:ext uri="{FF2B5EF4-FFF2-40B4-BE49-F238E27FC236}">
                <a16:creationId xmlns:a16="http://schemas.microsoft.com/office/drawing/2014/main" id="{B083AD55-8296-44BD-8E14-DD2DDBC351B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43" name="Straight Connector 14">
            <a:extLst>
              <a:ext uri="{FF2B5EF4-FFF2-40B4-BE49-F238E27FC236}">
                <a16:creationId xmlns:a16="http://schemas.microsoft.com/office/drawing/2014/main" id="{2BF46B26-15FC-4C5A-94FA-AE9ED64B5C2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44" name="Straight Connector 16">
            <a:extLst>
              <a:ext uri="{FF2B5EF4-FFF2-40B4-BE49-F238E27FC236}">
                <a16:creationId xmlns:a16="http://schemas.microsoft.com/office/drawing/2014/main" id="{912F6065-5345-44BD-B66E-5487CCD7A9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45" name="Rectangle 18">
            <a:extLst>
              <a:ext uri="{FF2B5EF4-FFF2-40B4-BE49-F238E27FC236}">
                <a16:creationId xmlns:a16="http://schemas.microsoft.com/office/drawing/2014/main" id="{0EF77632-1A0C-4B9F-829B-226E68A78E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20">
            <a:extLst>
              <a:ext uri="{FF2B5EF4-FFF2-40B4-BE49-F238E27FC236}">
                <a16:creationId xmlns:a16="http://schemas.microsoft.com/office/drawing/2014/main" id="{F3DCFC27-6BCE-42B6-8372-070EA07685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Rectangle 1">
            <a:extLst>
              <a:ext uri="{FF2B5EF4-FFF2-40B4-BE49-F238E27FC236}">
                <a16:creationId xmlns:a16="http://schemas.microsoft.com/office/drawing/2014/main" id="{D7452990-34FE-41E9-9C40-9982A7A9E366}"/>
              </a:ext>
            </a:extLst>
          </p:cNvPr>
          <p:cNvSpPr/>
          <p:nvPr/>
        </p:nvSpPr>
        <p:spPr>
          <a:xfrm>
            <a:off x="1772262" y="5026122"/>
            <a:ext cx="8637073" cy="558063"/>
          </a:xfrm>
          <a:prstGeom prst="rect">
            <a:avLst/>
          </a:prstGeom>
        </p:spPr>
        <p:txBody>
          <a:bodyPr vert="horz" lIns="91440" tIns="45720" rIns="91440" bIns="0" rtlCol="0" anchor="b">
            <a:normAutofit/>
          </a:bodyPr>
          <a:lstStyle/>
          <a:p>
            <a:pPr algn="ctr" defTabSz="914400">
              <a:lnSpc>
                <a:spcPct val="90000"/>
              </a:lnSpc>
              <a:spcBef>
                <a:spcPct val="0"/>
              </a:spcBef>
              <a:spcAft>
                <a:spcPts val="600"/>
              </a:spcAft>
            </a:pPr>
            <a:r>
              <a:rPr lang="en-US" sz="3600" cap="all" baseline="0">
                <a:latin typeface="+mj-lt"/>
                <a:ea typeface="+mj-ea"/>
                <a:cs typeface="+mj-cs"/>
              </a:rPr>
              <a:t>Fair Housing</a:t>
            </a:r>
          </a:p>
        </p:txBody>
      </p:sp>
      <p:cxnSp>
        <p:nvCxnSpPr>
          <p:cNvPr id="47" name="Straight Connector 22">
            <a:extLst>
              <a:ext uri="{FF2B5EF4-FFF2-40B4-BE49-F238E27FC236}">
                <a16:creationId xmlns:a16="http://schemas.microsoft.com/office/drawing/2014/main" id="{96A4B1E0-284C-4A01-8141-A24D2B8EE0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776728" y="5027185"/>
            <a:ext cx="8643010"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48" name="Picture 24">
            <a:extLst>
              <a:ext uri="{FF2B5EF4-FFF2-40B4-BE49-F238E27FC236}">
                <a16:creationId xmlns:a16="http://schemas.microsoft.com/office/drawing/2014/main" id="{F82046CE-87C5-4670-A404-6AB453F5A92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49" name="Straight Connector 26">
            <a:extLst>
              <a:ext uri="{FF2B5EF4-FFF2-40B4-BE49-F238E27FC236}">
                <a16:creationId xmlns:a16="http://schemas.microsoft.com/office/drawing/2014/main" id="{A224BAD7-5931-4CA6-BB58-0CBCFCFA65A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3" name="Online Media 2" title="The Federal Fair Housing Act">
            <a:hlinkClick r:id="" action="ppaction://media"/>
            <a:extLst>
              <a:ext uri="{FF2B5EF4-FFF2-40B4-BE49-F238E27FC236}">
                <a16:creationId xmlns:a16="http://schemas.microsoft.com/office/drawing/2014/main" id="{817AC3D3-A700-4323-A50B-B97237DEF9F2}"/>
              </a:ext>
            </a:extLst>
          </p:cNvPr>
          <p:cNvPicPr>
            <a:picLocks noRot="1" noChangeAspect="1"/>
          </p:cNvPicPr>
          <p:nvPr>
            <a:videoFile r:link="rId1"/>
          </p:nvPr>
        </p:nvPicPr>
        <p:blipFill>
          <a:blip r:embed="rId5"/>
          <a:stretch>
            <a:fillRect/>
          </a:stretch>
        </p:blipFill>
        <p:spPr>
          <a:xfrm>
            <a:off x="2082072" y="165437"/>
            <a:ext cx="8327263" cy="4704904"/>
          </a:xfrm>
          <a:prstGeom prst="rect">
            <a:avLst/>
          </a:prstGeom>
        </p:spPr>
      </p:pic>
    </p:spTree>
    <p:extLst>
      <p:ext uri="{BB962C8B-B14F-4D97-AF65-F5344CB8AC3E}">
        <p14:creationId xmlns:p14="http://schemas.microsoft.com/office/powerpoint/2010/main" val="2310177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FA31F-AC10-457C-B264-7F88307A86FF}"/>
              </a:ext>
            </a:extLst>
          </p:cNvPr>
          <p:cNvSpPr>
            <a:spLocks noGrp="1"/>
          </p:cNvSpPr>
          <p:nvPr>
            <p:ph type="title"/>
          </p:nvPr>
        </p:nvSpPr>
        <p:spPr>
          <a:xfrm>
            <a:off x="7962519" y="618518"/>
            <a:ext cx="3084891" cy="1478570"/>
          </a:xfrm>
        </p:spPr>
        <p:txBody>
          <a:bodyPr vert="horz" lIns="91440" tIns="45720" rIns="91440" bIns="45720" rtlCol="0" anchor="ctr">
            <a:normAutofit/>
          </a:bodyPr>
          <a:lstStyle/>
          <a:p>
            <a:r>
              <a:rPr lang="en-US" sz="4800" kern="1200" cap="all" baseline="0">
                <a:solidFill>
                  <a:schemeClr val="tx1"/>
                </a:solidFill>
                <a:latin typeface="+mj-lt"/>
                <a:ea typeface="+mj-ea"/>
                <a:cs typeface="+mj-cs"/>
              </a:rPr>
              <a:t>Break time</a:t>
            </a:r>
          </a:p>
        </p:txBody>
      </p:sp>
      <p:sp>
        <p:nvSpPr>
          <p:cNvPr id="3" name="Text Placeholder 2">
            <a:extLst>
              <a:ext uri="{FF2B5EF4-FFF2-40B4-BE49-F238E27FC236}">
                <a16:creationId xmlns:a16="http://schemas.microsoft.com/office/drawing/2014/main" id="{BD4D7013-1E13-4C10-842A-72F32E335212}"/>
              </a:ext>
            </a:extLst>
          </p:cNvPr>
          <p:cNvSpPr>
            <a:spLocks noGrp="1"/>
          </p:cNvSpPr>
          <p:nvPr>
            <p:ph type="body" sz="half" idx="4294967295"/>
          </p:nvPr>
        </p:nvSpPr>
        <p:spPr>
          <a:xfrm>
            <a:off x="9107488" y="2249488"/>
            <a:ext cx="3084512" cy="3541712"/>
          </a:xfrm>
        </p:spPr>
        <p:txBody>
          <a:bodyPr vert="horz" lIns="91440" tIns="45720" rIns="91440" bIns="45720" rtlCol="0">
            <a:normAutofit/>
          </a:bodyPr>
          <a:lstStyle/>
          <a:p>
            <a:pPr marL="0"/>
            <a:r>
              <a:rPr lang="en-US" sz="3600" kern="1200">
                <a:solidFill>
                  <a:schemeClr val="tx1"/>
                </a:solidFill>
                <a:latin typeface="+mn-lt"/>
                <a:ea typeface="+mn-ea"/>
                <a:cs typeface="+mn-cs"/>
              </a:rPr>
              <a:t>10 Minutes</a:t>
            </a:r>
          </a:p>
          <a:p>
            <a:endParaRPr lang="en-US" sz="1800" kern="1200">
              <a:solidFill>
                <a:schemeClr val="tx1"/>
              </a:solidFill>
              <a:latin typeface="+mn-lt"/>
              <a:ea typeface="+mn-ea"/>
              <a:cs typeface="+mn-cs"/>
            </a:endParaRPr>
          </a:p>
        </p:txBody>
      </p:sp>
      <p:pic>
        <p:nvPicPr>
          <p:cNvPr id="5" name="Picture 4">
            <a:extLst>
              <a:ext uri="{FF2B5EF4-FFF2-40B4-BE49-F238E27FC236}">
                <a16:creationId xmlns:a16="http://schemas.microsoft.com/office/drawing/2014/main" id="{1C15A2E3-A0B4-4614-BC1D-24137AF33273}"/>
              </a:ext>
            </a:extLst>
          </p:cNvPr>
          <p:cNvPicPr>
            <a:picLocks noChangeAspect="1"/>
          </p:cNvPicPr>
          <p:nvPr/>
        </p:nvPicPr>
        <p:blipFill rotWithShape="1">
          <a:blip r:embed="rId4"/>
          <a:srcRect l="21472" r="-1" b="-1"/>
          <a:stretch/>
        </p:blipFill>
        <p:spPr>
          <a:xfrm>
            <a:off x="-5597" y="10"/>
            <a:ext cx="7558541" cy="6857990"/>
          </a:xfrm>
          <a:prstGeom prst="rect">
            <a:avLst/>
          </a:prstGeom>
        </p:spPr>
      </p:pic>
    </p:spTree>
    <p:extLst>
      <p:ext uri="{BB962C8B-B14F-4D97-AF65-F5344CB8AC3E}">
        <p14:creationId xmlns:p14="http://schemas.microsoft.com/office/powerpoint/2010/main" val="3876839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EE99DB0-2937-4890-A3BB-950879D636A2}"/>
              </a:ext>
            </a:extLst>
          </p:cNvPr>
          <p:cNvSpPr txBox="1"/>
          <p:nvPr/>
        </p:nvSpPr>
        <p:spPr>
          <a:xfrm>
            <a:off x="702366" y="494323"/>
            <a:ext cx="5399748" cy="1200329"/>
          </a:xfrm>
          <a:prstGeom prst="rect">
            <a:avLst/>
          </a:prstGeom>
          <a:noFill/>
        </p:spPr>
        <p:txBody>
          <a:bodyPr wrap="none" rtlCol="0">
            <a:spAutoFit/>
          </a:bodyPr>
          <a:lstStyle/>
          <a:p>
            <a:r>
              <a:rPr lang="en-US" sz="2400"/>
              <a:t>Casey Lee – Government Affairs Director</a:t>
            </a:r>
          </a:p>
          <a:p>
            <a:r>
              <a:rPr lang="en-US" sz="2400"/>
              <a:t>casey@fourriversrealtors.com</a:t>
            </a:r>
          </a:p>
          <a:p>
            <a:r>
              <a:rPr lang="en-US" sz="2400"/>
              <a:t>512-738-7053</a:t>
            </a:r>
          </a:p>
        </p:txBody>
      </p:sp>
      <p:sp>
        <p:nvSpPr>
          <p:cNvPr id="3" name="TextBox 2">
            <a:extLst>
              <a:ext uri="{FF2B5EF4-FFF2-40B4-BE49-F238E27FC236}">
                <a16:creationId xmlns:a16="http://schemas.microsoft.com/office/drawing/2014/main" id="{8C7A1EDF-707B-4A10-8552-9C0ADBB3EF49}"/>
              </a:ext>
            </a:extLst>
          </p:cNvPr>
          <p:cNvSpPr txBox="1"/>
          <p:nvPr/>
        </p:nvSpPr>
        <p:spPr>
          <a:xfrm>
            <a:off x="702366" y="2423564"/>
            <a:ext cx="2814040" cy="1754326"/>
          </a:xfrm>
          <a:prstGeom prst="rect">
            <a:avLst/>
          </a:prstGeom>
          <a:noFill/>
        </p:spPr>
        <p:txBody>
          <a:bodyPr wrap="none" rtlCol="0">
            <a:spAutoFit/>
          </a:bodyPr>
          <a:lstStyle/>
          <a:p>
            <a:r>
              <a:rPr lang="en-US" b="1" u="sng"/>
              <a:t>Hays County</a:t>
            </a:r>
            <a:endParaRPr lang="en-US"/>
          </a:p>
          <a:p>
            <a:r>
              <a:rPr lang="en-US"/>
              <a:t>San Marcos</a:t>
            </a:r>
          </a:p>
          <a:p>
            <a:r>
              <a:rPr lang="en-US"/>
              <a:t>Cody Lantelme</a:t>
            </a:r>
          </a:p>
          <a:p>
            <a:r>
              <a:rPr lang="en-US"/>
              <a:t>cody@carsonproperties.net</a:t>
            </a:r>
          </a:p>
          <a:p>
            <a:endParaRPr lang="en-US"/>
          </a:p>
          <a:p>
            <a:endParaRPr lang="en-US"/>
          </a:p>
        </p:txBody>
      </p:sp>
      <p:sp>
        <p:nvSpPr>
          <p:cNvPr id="4" name="TextBox 3">
            <a:extLst>
              <a:ext uri="{FF2B5EF4-FFF2-40B4-BE49-F238E27FC236}">
                <a16:creationId xmlns:a16="http://schemas.microsoft.com/office/drawing/2014/main" id="{E2C0C460-99B7-47C0-BCD8-EBCB2335EF43}"/>
              </a:ext>
            </a:extLst>
          </p:cNvPr>
          <p:cNvSpPr txBox="1"/>
          <p:nvPr/>
        </p:nvSpPr>
        <p:spPr>
          <a:xfrm>
            <a:off x="600677" y="4029639"/>
            <a:ext cx="2822247" cy="1200329"/>
          </a:xfrm>
          <a:prstGeom prst="rect">
            <a:avLst/>
          </a:prstGeom>
          <a:noFill/>
        </p:spPr>
        <p:txBody>
          <a:bodyPr wrap="none" rtlCol="0">
            <a:spAutoFit/>
          </a:bodyPr>
          <a:lstStyle/>
          <a:p>
            <a:r>
              <a:rPr lang="en-US" b="1" u="sng"/>
              <a:t>Comal County</a:t>
            </a:r>
          </a:p>
          <a:p>
            <a:r>
              <a:rPr lang="en-US"/>
              <a:t>New Braunfels/Canyon Lake</a:t>
            </a:r>
          </a:p>
          <a:p>
            <a:r>
              <a:rPr lang="en-US"/>
              <a:t>Esther Boarnet</a:t>
            </a:r>
          </a:p>
          <a:p>
            <a:r>
              <a:rPr lang="en-US"/>
              <a:t>eboarnet@gmail.com</a:t>
            </a:r>
          </a:p>
        </p:txBody>
      </p:sp>
      <p:sp>
        <p:nvSpPr>
          <p:cNvPr id="6" name="TextBox 5">
            <a:extLst>
              <a:ext uri="{FF2B5EF4-FFF2-40B4-BE49-F238E27FC236}">
                <a16:creationId xmlns:a16="http://schemas.microsoft.com/office/drawing/2014/main" id="{D3AD68CF-A55D-42AB-A697-3E17534CF976}"/>
              </a:ext>
            </a:extLst>
          </p:cNvPr>
          <p:cNvSpPr txBox="1"/>
          <p:nvPr/>
        </p:nvSpPr>
        <p:spPr>
          <a:xfrm>
            <a:off x="4043642" y="2100398"/>
            <a:ext cx="2202847" cy="1200329"/>
          </a:xfrm>
          <a:prstGeom prst="rect">
            <a:avLst/>
          </a:prstGeom>
          <a:noFill/>
        </p:spPr>
        <p:txBody>
          <a:bodyPr wrap="none" rtlCol="0">
            <a:spAutoFit/>
          </a:bodyPr>
          <a:lstStyle/>
          <a:p>
            <a:r>
              <a:rPr lang="en-US" b="1" u="sng"/>
              <a:t>Guadalupe County</a:t>
            </a:r>
          </a:p>
          <a:p>
            <a:r>
              <a:rPr lang="en-US"/>
              <a:t>Seguin</a:t>
            </a:r>
          </a:p>
          <a:p>
            <a:r>
              <a:rPr lang="en-US"/>
              <a:t>Ken Kiel</a:t>
            </a:r>
          </a:p>
          <a:p>
            <a:r>
              <a:rPr lang="en-US"/>
              <a:t>kkiel@cbharper.com</a:t>
            </a:r>
          </a:p>
        </p:txBody>
      </p:sp>
      <p:sp>
        <p:nvSpPr>
          <p:cNvPr id="7" name="TextBox 6">
            <a:extLst>
              <a:ext uri="{FF2B5EF4-FFF2-40B4-BE49-F238E27FC236}">
                <a16:creationId xmlns:a16="http://schemas.microsoft.com/office/drawing/2014/main" id="{D551D62E-B008-4F6C-9384-96BB9FF98871}"/>
              </a:ext>
            </a:extLst>
          </p:cNvPr>
          <p:cNvSpPr txBox="1"/>
          <p:nvPr/>
        </p:nvSpPr>
        <p:spPr>
          <a:xfrm>
            <a:off x="4043642" y="4917272"/>
            <a:ext cx="2032929" cy="800219"/>
          </a:xfrm>
          <a:prstGeom prst="rect">
            <a:avLst/>
          </a:prstGeom>
          <a:noFill/>
        </p:spPr>
        <p:txBody>
          <a:bodyPr wrap="none" rtlCol="0">
            <a:spAutoFit/>
          </a:bodyPr>
          <a:lstStyle/>
          <a:p>
            <a:r>
              <a:rPr lang="en-US" b="1" u="sng"/>
              <a:t>Gonzales County</a:t>
            </a:r>
          </a:p>
          <a:p>
            <a:endParaRPr lang="en-US" sz="280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B409B0E2-8AE6-40DC-95AF-8F4DE25083D4}"/>
              </a:ext>
            </a:extLst>
          </p:cNvPr>
          <p:cNvSpPr txBox="1"/>
          <p:nvPr/>
        </p:nvSpPr>
        <p:spPr>
          <a:xfrm>
            <a:off x="4043642" y="3781121"/>
            <a:ext cx="2450671" cy="923330"/>
          </a:xfrm>
          <a:prstGeom prst="rect">
            <a:avLst/>
          </a:prstGeom>
          <a:noFill/>
        </p:spPr>
        <p:txBody>
          <a:bodyPr wrap="none" rtlCol="0">
            <a:spAutoFit/>
          </a:bodyPr>
          <a:lstStyle/>
          <a:p>
            <a:r>
              <a:rPr lang="en-US" b="1" u="sng"/>
              <a:t>Caldwell County</a:t>
            </a:r>
          </a:p>
          <a:p>
            <a:r>
              <a:rPr lang="en-US">
                <a:cs typeface="Arial" panose="020B0604020202020204" pitchFamily="34" charset="0"/>
              </a:rPr>
              <a:t>Jennifer Hellums</a:t>
            </a:r>
          </a:p>
          <a:p>
            <a:r>
              <a:rPr lang="en-US">
                <a:cs typeface="Arial" panose="020B0604020202020204" pitchFamily="34" charset="0"/>
              </a:rPr>
              <a:t>jhellums@cbharper.com</a:t>
            </a:r>
          </a:p>
        </p:txBody>
      </p:sp>
      <p:sp>
        <p:nvSpPr>
          <p:cNvPr id="9" name="TextBox 8">
            <a:extLst>
              <a:ext uri="{FF2B5EF4-FFF2-40B4-BE49-F238E27FC236}">
                <a16:creationId xmlns:a16="http://schemas.microsoft.com/office/drawing/2014/main" id="{53A47A61-511F-45EF-934D-13E8A0BE40D8}"/>
              </a:ext>
            </a:extLst>
          </p:cNvPr>
          <p:cNvSpPr txBox="1"/>
          <p:nvPr/>
        </p:nvSpPr>
        <p:spPr>
          <a:xfrm>
            <a:off x="7507353" y="1694652"/>
            <a:ext cx="3074303" cy="923330"/>
          </a:xfrm>
          <a:prstGeom prst="rect">
            <a:avLst/>
          </a:prstGeom>
          <a:noFill/>
        </p:spPr>
        <p:txBody>
          <a:bodyPr wrap="none" rtlCol="0">
            <a:spAutoFit/>
          </a:bodyPr>
          <a:lstStyle/>
          <a:p>
            <a:r>
              <a:rPr lang="en-US" b="1" u="sng"/>
              <a:t>TREPAC Chair</a:t>
            </a:r>
          </a:p>
          <a:p>
            <a:r>
              <a:rPr lang="en-US">
                <a:cs typeface="Arial" panose="020B0604020202020204" pitchFamily="34" charset="0"/>
              </a:rPr>
              <a:t>Brenda Damron</a:t>
            </a:r>
          </a:p>
          <a:p>
            <a:r>
              <a:rPr lang="en-US">
                <a:cs typeface="Arial" panose="020B0604020202020204" pitchFamily="34" charset="0"/>
              </a:rPr>
              <a:t>brenda@thedamrongroup.com</a:t>
            </a:r>
          </a:p>
        </p:txBody>
      </p:sp>
      <p:sp>
        <p:nvSpPr>
          <p:cNvPr id="10" name="TextBox 9">
            <a:extLst>
              <a:ext uri="{FF2B5EF4-FFF2-40B4-BE49-F238E27FC236}">
                <a16:creationId xmlns:a16="http://schemas.microsoft.com/office/drawing/2014/main" id="{9CA45CFE-35C0-4DD2-9574-9C66F6D128BE}"/>
              </a:ext>
            </a:extLst>
          </p:cNvPr>
          <p:cNvSpPr txBox="1"/>
          <p:nvPr/>
        </p:nvSpPr>
        <p:spPr>
          <a:xfrm>
            <a:off x="7507353" y="494323"/>
            <a:ext cx="2123658" cy="923330"/>
          </a:xfrm>
          <a:prstGeom prst="rect">
            <a:avLst/>
          </a:prstGeom>
          <a:noFill/>
        </p:spPr>
        <p:txBody>
          <a:bodyPr wrap="none" rtlCol="0">
            <a:spAutoFit/>
          </a:bodyPr>
          <a:lstStyle/>
          <a:p>
            <a:r>
              <a:rPr lang="en-US" b="1" u="sng"/>
              <a:t>LMT Chair</a:t>
            </a:r>
          </a:p>
          <a:p>
            <a:r>
              <a:rPr lang="en-US"/>
              <a:t>Ken Kiel</a:t>
            </a:r>
          </a:p>
          <a:p>
            <a:r>
              <a:rPr lang="en-US"/>
              <a:t>kkiel@cbharper.com</a:t>
            </a:r>
          </a:p>
        </p:txBody>
      </p:sp>
      <p:sp>
        <p:nvSpPr>
          <p:cNvPr id="11" name="TextBox 10">
            <a:extLst>
              <a:ext uri="{FF2B5EF4-FFF2-40B4-BE49-F238E27FC236}">
                <a16:creationId xmlns:a16="http://schemas.microsoft.com/office/drawing/2014/main" id="{A81DEEEF-5C84-421D-9600-5DDCAFAAA6DB}"/>
              </a:ext>
            </a:extLst>
          </p:cNvPr>
          <p:cNvSpPr txBox="1"/>
          <p:nvPr/>
        </p:nvSpPr>
        <p:spPr>
          <a:xfrm>
            <a:off x="7507353" y="2709446"/>
            <a:ext cx="2624245" cy="923330"/>
          </a:xfrm>
          <a:prstGeom prst="rect">
            <a:avLst/>
          </a:prstGeom>
          <a:noFill/>
        </p:spPr>
        <p:txBody>
          <a:bodyPr wrap="none" rtlCol="0">
            <a:spAutoFit/>
          </a:bodyPr>
          <a:lstStyle/>
          <a:p>
            <a:r>
              <a:rPr lang="en-US" b="1" u="sng"/>
              <a:t>TREPAC Trustee</a:t>
            </a:r>
          </a:p>
          <a:p>
            <a:r>
              <a:rPr lang="it-IT">
                <a:cs typeface="Arial" panose="020B0604020202020204" pitchFamily="34" charset="0"/>
              </a:rPr>
              <a:t>Peggy Jones</a:t>
            </a:r>
          </a:p>
          <a:p>
            <a:r>
              <a:rPr lang="it-IT">
                <a:cs typeface="Arial" panose="020B0604020202020204" pitchFamily="34" charset="0"/>
              </a:rPr>
              <a:t>peggyjones@austinsa.com</a:t>
            </a:r>
          </a:p>
        </p:txBody>
      </p:sp>
      <p:sp>
        <p:nvSpPr>
          <p:cNvPr id="12" name="TextBox 11">
            <a:extLst>
              <a:ext uri="{FF2B5EF4-FFF2-40B4-BE49-F238E27FC236}">
                <a16:creationId xmlns:a16="http://schemas.microsoft.com/office/drawing/2014/main" id="{B43A3687-2EA9-484E-839D-51F3E6C66046}"/>
              </a:ext>
            </a:extLst>
          </p:cNvPr>
          <p:cNvSpPr txBox="1"/>
          <p:nvPr/>
        </p:nvSpPr>
        <p:spPr>
          <a:xfrm>
            <a:off x="7507353" y="3778354"/>
            <a:ext cx="3535135" cy="923330"/>
          </a:xfrm>
          <a:prstGeom prst="rect">
            <a:avLst/>
          </a:prstGeom>
          <a:noFill/>
        </p:spPr>
        <p:txBody>
          <a:bodyPr wrap="none" rtlCol="0">
            <a:spAutoFit/>
          </a:bodyPr>
          <a:lstStyle/>
          <a:p>
            <a:r>
              <a:rPr lang="en-US" b="1" u="sng"/>
              <a:t>Political Involvement </a:t>
            </a:r>
            <a:r>
              <a:rPr lang="en-US" b="1" u="sng" err="1"/>
              <a:t>Comittee</a:t>
            </a:r>
            <a:endParaRPr lang="en-US" b="1" u="sng"/>
          </a:p>
          <a:p>
            <a:r>
              <a:rPr lang="en-US">
                <a:cs typeface="Arial" panose="020B0604020202020204" pitchFamily="34" charset="0"/>
              </a:rPr>
              <a:t>Warren Hoskinson</a:t>
            </a:r>
          </a:p>
          <a:p>
            <a:r>
              <a:rPr lang="en-US">
                <a:cs typeface="Arial" panose="020B0604020202020204" pitchFamily="34" charset="0"/>
              </a:rPr>
              <a:t>hoskinsonrealestate@yahoo.com</a:t>
            </a:r>
          </a:p>
        </p:txBody>
      </p:sp>
      <p:sp>
        <p:nvSpPr>
          <p:cNvPr id="13" name="TextBox 12">
            <a:extLst>
              <a:ext uri="{FF2B5EF4-FFF2-40B4-BE49-F238E27FC236}">
                <a16:creationId xmlns:a16="http://schemas.microsoft.com/office/drawing/2014/main" id="{708C8021-2E8C-41A7-810E-BD810CA11754}"/>
              </a:ext>
            </a:extLst>
          </p:cNvPr>
          <p:cNvSpPr txBox="1"/>
          <p:nvPr/>
        </p:nvSpPr>
        <p:spPr>
          <a:xfrm>
            <a:off x="7507353" y="4819344"/>
            <a:ext cx="2704971" cy="1200329"/>
          </a:xfrm>
          <a:prstGeom prst="rect">
            <a:avLst/>
          </a:prstGeom>
          <a:noFill/>
        </p:spPr>
        <p:txBody>
          <a:bodyPr wrap="none" rtlCol="0">
            <a:spAutoFit/>
          </a:bodyPr>
          <a:lstStyle/>
          <a:p>
            <a:r>
              <a:rPr lang="en-US" b="1" u="sng"/>
              <a:t>Central Texas Field Rep</a:t>
            </a:r>
          </a:p>
          <a:p>
            <a:r>
              <a:rPr lang="en-US">
                <a:cs typeface="Arial" panose="020B0604020202020204" pitchFamily="34" charset="0"/>
              </a:rPr>
              <a:t>Nate </a:t>
            </a:r>
            <a:r>
              <a:rPr lang="en-US" err="1">
                <a:cs typeface="Arial" panose="020B0604020202020204" pitchFamily="34" charset="0"/>
              </a:rPr>
              <a:t>Catey</a:t>
            </a:r>
            <a:endParaRPr lang="en-US">
              <a:cs typeface="Arial" panose="020B0604020202020204" pitchFamily="34" charset="0"/>
            </a:endParaRPr>
          </a:p>
          <a:p>
            <a:r>
              <a:rPr lang="en-US">
                <a:cs typeface="Arial" panose="020B0604020202020204" pitchFamily="34" charset="0"/>
              </a:rPr>
              <a:t>ncatey@texasrealtors.com</a:t>
            </a:r>
          </a:p>
          <a:p>
            <a:r>
              <a:rPr lang="en-US">
                <a:cs typeface="Arial" panose="020B0604020202020204" pitchFamily="34" charset="0"/>
              </a:rPr>
              <a:t>737-262-6386</a:t>
            </a:r>
          </a:p>
        </p:txBody>
      </p:sp>
    </p:spTree>
    <p:extLst>
      <p:ext uri="{BB962C8B-B14F-4D97-AF65-F5344CB8AC3E}">
        <p14:creationId xmlns:p14="http://schemas.microsoft.com/office/powerpoint/2010/main" val="3141540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2B618E8-574E-431F-91BF-29F4D45DCAA5}"/>
              </a:ext>
            </a:extLst>
          </p:cNvPr>
          <p:cNvSpPr txBox="1"/>
          <p:nvPr/>
        </p:nvSpPr>
        <p:spPr>
          <a:xfrm>
            <a:off x="2313393" y="357808"/>
            <a:ext cx="7565213" cy="707886"/>
          </a:xfrm>
          <a:prstGeom prst="rect">
            <a:avLst/>
          </a:prstGeom>
          <a:noFill/>
        </p:spPr>
        <p:txBody>
          <a:bodyPr wrap="none" rtlCol="0">
            <a:spAutoFit/>
          </a:bodyPr>
          <a:lstStyle/>
          <a:p>
            <a:r>
              <a:rPr lang="en-US" sz="4000"/>
              <a:t>Advocacy is more than just political</a:t>
            </a:r>
          </a:p>
        </p:txBody>
      </p:sp>
      <p:sp>
        <p:nvSpPr>
          <p:cNvPr id="3" name="TextBox 2">
            <a:extLst>
              <a:ext uri="{FF2B5EF4-FFF2-40B4-BE49-F238E27FC236}">
                <a16:creationId xmlns:a16="http://schemas.microsoft.com/office/drawing/2014/main" id="{BB743B3E-87D0-47E7-99E2-8D2CD1E138F1}"/>
              </a:ext>
            </a:extLst>
          </p:cNvPr>
          <p:cNvSpPr txBox="1"/>
          <p:nvPr/>
        </p:nvSpPr>
        <p:spPr>
          <a:xfrm>
            <a:off x="477078" y="1285462"/>
            <a:ext cx="10986052" cy="4524315"/>
          </a:xfrm>
          <a:prstGeom prst="rect">
            <a:avLst/>
          </a:prstGeom>
          <a:noFill/>
        </p:spPr>
        <p:txBody>
          <a:bodyPr wrap="square" rtlCol="0">
            <a:spAutoFit/>
          </a:bodyPr>
          <a:lstStyle/>
          <a:p>
            <a:r>
              <a:rPr lang="en-US">
                <a:highlight>
                  <a:srgbClr val="FFFF00"/>
                </a:highlight>
              </a:rPr>
              <a:t>Under all is the land. </a:t>
            </a:r>
            <a:r>
              <a:rPr lang="en-US"/>
              <a:t>Upon </a:t>
            </a:r>
            <a:r>
              <a:rPr lang="en-US">
                <a:highlight>
                  <a:srgbClr val="FFFF00"/>
                </a:highlight>
              </a:rPr>
              <a:t>its wise utilization and widely allocated ownership depend the survival and growth of free institutions and of our civilization. </a:t>
            </a:r>
            <a:r>
              <a:rPr lang="en-US"/>
              <a:t>REALTORS® should recognize that the </a:t>
            </a:r>
            <a:r>
              <a:rPr lang="en-US" u="sng"/>
              <a:t>interests of the nation and its citizens</a:t>
            </a:r>
            <a:r>
              <a:rPr lang="en-US"/>
              <a:t> require the highest and best use of the land and the widest distribution of land ownership.  They </a:t>
            </a:r>
            <a:r>
              <a:rPr lang="en-US">
                <a:highlight>
                  <a:srgbClr val="FFFF00"/>
                </a:highlight>
              </a:rPr>
              <a:t>require the creation of adequate housing, the building of functioning cities, the development of productive industries and farms, and the</a:t>
            </a:r>
          </a:p>
          <a:p>
            <a:r>
              <a:rPr lang="en-US">
                <a:highlight>
                  <a:srgbClr val="FFFF00"/>
                </a:highlight>
              </a:rPr>
              <a:t>preservation of a healthful environment.</a:t>
            </a:r>
          </a:p>
          <a:p>
            <a:endParaRPr lang="en-US"/>
          </a:p>
          <a:p>
            <a:r>
              <a:rPr lang="en-US"/>
              <a:t>Such interests impose obligations beyond those of ordinary commerce. They impose grave social responsibility and a patriotic duty to which REALTORS® should dedicate themselves, and for which they should be diligent in preparing themselves. REALTORS®, therefore, are zealous to </a:t>
            </a:r>
            <a:r>
              <a:rPr lang="en-US">
                <a:highlight>
                  <a:srgbClr val="FFFF00"/>
                </a:highlight>
              </a:rPr>
              <a:t>maintain and improve the standards of their calling</a:t>
            </a:r>
            <a:r>
              <a:rPr lang="en-US"/>
              <a:t> and share with their fellow REALTORS® a common responsibility for its integrity and honor.</a:t>
            </a:r>
          </a:p>
          <a:p>
            <a:endParaRPr lang="en-US"/>
          </a:p>
          <a:p>
            <a:r>
              <a:rPr lang="en-US"/>
              <a:t>In recognition and appreciation of their obligations to clients, customers, the public, and each other, </a:t>
            </a:r>
            <a:r>
              <a:rPr lang="en-US">
                <a:highlight>
                  <a:srgbClr val="FFFF00"/>
                </a:highlight>
              </a:rPr>
              <a:t>REALTORS® continuously strive to become and remain informed on issues affecting real estate and, as knowledgeable professionals, they willingly share the fruit of their experience and study with others. </a:t>
            </a:r>
            <a:r>
              <a:rPr lang="en-US"/>
              <a:t>They identify and take steps, through enforcement of this Code of Ethics and by </a:t>
            </a:r>
            <a:r>
              <a:rPr lang="en-US">
                <a:highlight>
                  <a:srgbClr val="FFFF00"/>
                </a:highlight>
              </a:rPr>
              <a:t>assisting appropriate regulatory bodies, to eliminate practices which may damage the public</a:t>
            </a:r>
            <a:r>
              <a:rPr lang="en-US"/>
              <a:t> or which might discredit or bring dishonor to the real estate profession.</a:t>
            </a:r>
          </a:p>
        </p:txBody>
      </p:sp>
    </p:spTree>
    <p:extLst>
      <p:ext uri="{BB962C8B-B14F-4D97-AF65-F5344CB8AC3E}">
        <p14:creationId xmlns:p14="http://schemas.microsoft.com/office/powerpoint/2010/main" val="4585310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D179462-7584-459B-A3FE-FE38AFBB3D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3380" y="1009003"/>
            <a:ext cx="6035959" cy="5078531"/>
          </a:xfrm>
          <a:prstGeom prst="rect">
            <a:avLst/>
          </a:prstGeom>
        </p:spPr>
      </p:pic>
      <p:sp>
        <p:nvSpPr>
          <p:cNvPr id="5" name="TextBox 4">
            <a:extLst>
              <a:ext uri="{FF2B5EF4-FFF2-40B4-BE49-F238E27FC236}">
                <a16:creationId xmlns:a16="http://schemas.microsoft.com/office/drawing/2014/main" id="{F346BE28-B39F-495A-A216-6C41FADE66AF}"/>
              </a:ext>
            </a:extLst>
          </p:cNvPr>
          <p:cNvSpPr txBox="1"/>
          <p:nvPr/>
        </p:nvSpPr>
        <p:spPr>
          <a:xfrm>
            <a:off x="6954842" y="1840108"/>
            <a:ext cx="5175263" cy="3416320"/>
          </a:xfrm>
          <a:prstGeom prst="rect">
            <a:avLst/>
          </a:prstGeom>
          <a:noFill/>
        </p:spPr>
        <p:txBody>
          <a:bodyPr wrap="none" rtlCol="0">
            <a:spAutoFit/>
          </a:bodyPr>
          <a:lstStyle/>
          <a:p>
            <a:r>
              <a:rPr lang="en-US" sz="3600"/>
              <a:t>Federal - NAR</a:t>
            </a:r>
          </a:p>
          <a:p>
            <a:endParaRPr lang="en-US" sz="3600"/>
          </a:p>
          <a:p>
            <a:r>
              <a:rPr lang="en-US" sz="3600"/>
              <a:t>State – Texas REALTORS®</a:t>
            </a:r>
          </a:p>
          <a:p>
            <a:endParaRPr lang="en-US" sz="3600"/>
          </a:p>
          <a:p>
            <a:r>
              <a:rPr lang="en-US" sz="3600"/>
              <a:t>Local – GA/TREPAC </a:t>
            </a:r>
          </a:p>
          <a:p>
            <a:r>
              <a:rPr lang="en-US" sz="3600"/>
              <a:t>			Committees</a:t>
            </a:r>
          </a:p>
        </p:txBody>
      </p:sp>
      <p:sp>
        <p:nvSpPr>
          <p:cNvPr id="6" name="TextBox 5">
            <a:extLst>
              <a:ext uri="{FF2B5EF4-FFF2-40B4-BE49-F238E27FC236}">
                <a16:creationId xmlns:a16="http://schemas.microsoft.com/office/drawing/2014/main" id="{ABE5C128-CC47-4BAC-BA17-658962EABE87}"/>
              </a:ext>
            </a:extLst>
          </p:cNvPr>
          <p:cNvSpPr txBox="1"/>
          <p:nvPr/>
        </p:nvSpPr>
        <p:spPr>
          <a:xfrm>
            <a:off x="4204135" y="181848"/>
            <a:ext cx="3783729" cy="707886"/>
          </a:xfrm>
          <a:prstGeom prst="rect">
            <a:avLst/>
          </a:prstGeom>
          <a:noFill/>
        </p:spPr>
        <p:txBody>
          <a:bodyPr wrap="square" rtlCol="0">
            <a:spAutoFit/>
          </a:bodyPr>
          <a:lstStyle/>
          <a:p>
            <a:r>
              <a:rPr lang="en-US" sz="4000"/>
              <a:t>But it is political</a:t>
            </a:r>
          </a:p>
        </p:txBody>
      </p:sp>
    </p:spTree>
    <p:extLst>
      <p:ext uri="{BB962C8B-B14F-4D97-AF65-F5344CB8AC3E}">
        <p14:creationId xmlns:p14="http://schemas.microsoft.com/office/powerpoint/2010/main" val="26981396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70F9A4E-6472-452B-BFFF-BF1B18F5260A}"/>
              </a:ext>
            </a:extLst>
          </p:cNvPr>
          <p:cNvSpPr txBox="1"/>
          <p:nvPr/>
        </p:nvSpPr>
        <p:spPr>
          <a:xfrm>
            <a:off x="104660" y="1432804"/>
            <a:ext cx="4295240" cy="3539430"/>
          </a:xfrm>
          <a:prstGeom prst="rect">
            <a:avLst/>
          </a:prstGeom>
          <a:noFill/>
        </p:spPr>
        <p:txBody>
          <a:bodyPr wrap="square" rtlCol="0">
            <a:spAutoFit/>
          </a:bodyPr>
          <a:lstStyle/>
          <a:p>
            <a:r>
              <a:rPr lang="en-US" sz="2800"/>
              <a:t>The National Association of REALTORS® advocates daily for 1.5 million REALTORS® and 75 million property owners.</a:t>
            </a:r>
          </a:p>
          <a:p>
            <a:r>
              <a:rPr lang="en-US" sz="2800"/>
              <a:t>NAR is one of the most effective advocacy organizations in the country.</a:t>
            </a:r>
          </a:p>
        </p:txBody>
      </p:sp>
      <p:pic>
        <p:nvPicPr>
          <p:cNvPr id="8" name="Picture 7" descr="A picture containing website&#10;&#10;Description automatically generated">
            <a:extLst>
              <a:ext uri="{FF2B5EF4-FFF2-40B4-BE49-F238E27FC236}">
                <a16:creationId xmlns:a16="http://schemas.microsoft.com/office/drawing/2014/main" id="{268171C7-0D6A-46BD-9B03-4BC8B9FBE7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45972" y="3202519"/>
            <a:ext cx="6178221" cy="2673616"/>
          </a:xfrm>
          <a:prstGeom prst="rect">
            <a:avLst/>
          </a:prstGeom>
        </p:spPr>
      </p:pic>
      <p:pic>
        <p:nvPicPr>
          <p:cNvPr id="10" name="Picture 9">
            <a:extLst>
              <a:ext uri="{FF2B5EF4-FFF2-40B4-BE49-F238E27FC236}">
                <a16:creationId xmlns:a16="http://schemas.microsoft.com/office/drawing/2014/main" id="{5CD0197F-7121-4E6C-BC02-696602C14DA2}"/>
              </a:ext>
            </a:extLst>
          </p:cNvPr>
          <p:cNvPicPr>
            <a:picLocks noChangeAspect="1"/>
          </p:cNvPicPr>
          <p:nvPr/>
        </p:nvPicPr>
        <p:blipFill rotWithShape="1">
          <a:blip r:embed="rId3">
            <a:extLst>
              <a:ext uri="{28A0092B-C50C-407E-A947-70E740481C1C}">
                <a14:useLocalDpi xmlns:a14="http://schemas.microsoft.com/office/drawing/2010/main" val="0"/>
              </a:ext>
            </a:extLst>
          </a:blip>
          <a:srcRect t="11940"/>
          <a:stretch/>
        </p:blipFill>
        <p:spPr>
          <a:xfrm>
            <a:off x="4582823" y="357809"/>
            <a:ext cx="7304327" cy="2447145"/>
          </a:xfrm>
          <a:prstGeom prst="rect">
            <a:avLst/>
          </a:prstGeom>
        </p:spPr>
      </p:pic>
    </p:spTree>
    <p:extLst>
      <p:ext uri="{BB962C8B-B14F-4D97-AF65-F5344CB8AC3E}">
        <p14:creationId xmlns:p14="http://schemas.microsoft.com/office/powerpoint/2010/main" val="14002030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Text&#10;&#10;Description automatically generated">
            <a:extLst>
              <a:ext uri="{FF2B5EF4-FFF2-40B4-BE49-F238E27FC236}">
                <a16:creationId xmlns:a16="http://schemas.microsoft.com/office/drawing/2014/main" id="{F9B7144C-7A18-480B-8755-8CFE976DD1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706" y="150118"/>
            <a:ext cx="6476329" cy="2979678"/>
          </a:xfrm>
          <a:prstGeom prst="rect">
            <a:avLst/>
          </a:prstGeom>
        </p:spPr>
      </p:pic>
      <p:pic>
        <p:nvPicPr>
          <p:cNvPr id="14" name="Picture 13" descr="Text&#10;&#10;Description automatically generated">
            <a:extLst>
              <a:ext uri="{FF2B5EF4-FFF2-40B4-BE49-F238E27FC236}">
                <a16:creationId xmlns:a16="http://schemas.microsoft.com/office/drawing/2014/main" id="{0AE2A89B-3A51-428B-9B21-A0DA0638C6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706" y="3429000"/>
            <a:ext cx="6854016" cy="1849708"/>
          </a:xfrm>
          <a:prstGeom prst="rect">
            <a:avLst/>
          </a:prstGeom>
        </p:spPr>
      </p:pic>
      <p:pic>
        <p:nvPicPr>
          <p:cNvPr id="16" name="Picture 15" descr="A picture containing table&#10;&#10;Description automatically generated">
            <a:extLst>
              <a:ext uri="{FF2B5EF4-FFF2-40B4-BE49-F238E27FC236}">
                <a16:creationId xmlns:a16="http://schemas.microsoft.com/office/drawing/2014/main" id="{AE733226-D1E7-41D6-B4E2-E30BF30C97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91470" y="150117"/>
            <a:ext cx="5765037" cy="2090108"/>
          </a:xfrm>
          <a:prstGeom prst="rect">
            <a:avLst/>
          </a:prstGeom>
        </p:spPr>
      </p:pic>
      <p:pic>
        <p:nvPicPr>
          <p:cNvPr id="18" name="Picture 17" descr="Text&#10;&#10;Description automatically generated">
            <a:extLst>
              <a:ext uri="{FF2B5EF4-FFF2-40B4-BE49-F238E27FC236}">
                <a16:creationId xmlns:a16="http://schemas.microsoft.com/office/drawing/2014/main" id="{A1FA05E3-E9A7-43BA-9161-1EE8E290F03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59762" y="2445026"/>
            <a:ext cx="3627434" cy="4122777"/>
          </a:xfrm>
          <a:prstGeom prst="rect">
            <a:avLst/>
          </a:prstGeom>
        </p:spPr>
      </p:pic>
    </p:spTree>
    <p:extLst>
      <p:ext uri="{BB962C8B-B14F-4D97-AF65-F5344CB8AC3E}">
        <p14:creationId xmlns:p14="http://schemas.microsoft.com/office/powerpoint/2010/main" val="32723518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3DDD3C-1DEC-5AB7-6AFE-F94AE6C908D0}"/>
              </a:ext>
            </a:extLst>
          </p:cNvPr>
          <p:cNvSpPr>
            <a:spLocks noGrp="1"/>
          </p:cNvSpPr>
          <p:nvPr>
            <p:ph type="title"/>
          </p:nvPr>
        </p:nvSpPr>
        <p:spPr>
          <a:xfrm>
            <a:off x="1360139" y="867037"/>
            <a:ext cx="9694715" cy="4454771"/>
          </a:xfrm>
        </p:spPr>
        <p:txBody>
          <a:bodyPr>
            <a:normAutofit/>
          </a:bodyPr>
          <a:lstStyle/>
          <a:p>
            <a:r>
              <a:rPr lang="en-US" sz="2400"/>
              <a:t>You will be participating in many zoom classes/meetings during your career so please take a moment to Review these Best Practices </a:t>
            </a:r>
          </a:p>
        </p:txBody>
      </p:sp>
      <p:sp>
        <p:nvSpPr>
          <p:cNvPr id="3" name="Content Placeholder 2">
            <a:extLst>
              <a:ext uri="{FF2B5EF4-FFF2-40B4-BE49-F238E27FC236}">
                <a16:creationId xmlns:a16="http://schemas.microsoft.com/office/drawing/2014/main" id="{0CFF1B77-85D4-77A2-F2EB-DA499FAF8B47}"/>
              </a:ext>
            </a:extLst>
          </p:cNvPr>
          <p:cNvSpPr>
            <a:spLocks noGrp="1"/>
          </p:cNvSpPr>
          <p:nvPr>
            <p:ph idx="1"/>
          </p:nvPr>
        </p:nvSpPr>
        <p:spPr/>
        <p:txBody>
          <a:bodyPr>
            <a:normAutofit fontScale="32500" lnSpcReduction="20000"/>
          </a:bodyPr>
          <a:lstStyle/>
          <a:p>
            <a:pPr algn="just"/>
            <a:r>
              <a:rPr lang="en-US" sz="4300" dirty="0">
                <a:latin typeface="Abadi" panose="020B0604020104020204" pitchFamily="34" charset="0"/>
              </a:rPr>
              <a:t>Zoom Best Practices- If you can't do it in a classroom don’t do it on screen.</a:t>
            </a:r>
          </a:p>
          <a:p>
            <a:pPr algn="just"/>
            <a:r>
              <a:rPr lang="en-US" sz="4300" dirty="0">
                <a:latin typeface="Abadi" panose="020B0604020104020204" pitchFamily="34" charset="0"/>
              </a:rPr>
              <a:t>Camera On at all times</a:t>
            </a:r>
          </a:p>
          <a:p>
            <a:pPr algn="just"/>
            <a:r>
              <a:rPr lang="en-US" sz="4300" dirty="0">
                <a:latin typeface="Abadi" panose="020B0604020104020204" pitchFamily="34" charset="0"/>
              </a:rPr>
              <a:t>Mute yourself unless speaking </a:t>
            </a:r>
          </a:p>
          <a:p>
            <a:pPr algn="just"/>
            <a:r>
              <a:rPr lang="en-US" sz="4300" dirty="0">
                <a:latin typeface="Abadi" panose="020B0604020104020204" pitchFamily="34" charset="0"/>
              </a:rPr>
              <a:t>Be visible at all times, its important to show others your face not your ceiling. </a:t>
            </a:r>
          </a:p>
          <a:p>
            <a:pPr algn="just"/>
            <a:r>
              <a:rPr lang="en-US" sz="4300" dirty="0">
                <a:latin typeface="Abadi" panose="020B0604020104020204" pitchFamily="34" charset="0"/>
              </a:rPr>
              <a:t>No Working during this time, this is a required class with important information about your membership</a:t>
            </a:r>
          </a:p>
          <a:p>
            <a:pPr algn="just"/>
            <a:r>
              <a:rPr lang="en-US" sz="4300" dirty="0">
                <a:latin typeface="Abadi" panose="020B0604020104020204" pitchFamily="34" charset="0"/>
              </a:rPr>
              <a:t>NO DRIVING, this is a safely issue. </a:t>
            </a:r>
          </a:p>
          <a:p>
            <a:pPr algn="just"/>
            <a:r>
              <a:rPr lang="en-US" sz="4300" dirty="0">
                <a:latin typeface="Abadi" panose="020B0604020104020204" pitchFamily="34" charset="0"/>
              </a:rPr>
              <a:t>Breaks in the morning and afternoon with lunch from noon to 12:30. </a:t>
            </a:r>
          </a:p>
          <a:p>
            <a:pPr algn="just"/>
            <a:r>
              <a:rPr lang="en-US" sz="4300" dirty="0">
                <a:latin typeface="Abadi" panose="020B0604020104020204" pitchFamily="34" charset="0"/>
              </a:rPr>
              <a:t>Turn on the Chat feature – this is how we communicate with you.  </a:t>
            </a:r>
          </a:p>
          <a:p>
            <a:pPr algn="just"/>
            <a:r>
              <a:rPr lang="en-US" sz="4300" dirty="0">
                <a:latin typeface="Abadi" panose="020B0604020104020204" pitchFamily="34" charset="0"/>
              </a:rPr>
              <a:t>Names on screen are a necessity</a:t>
            </a:r>
          </a:p>
          <a:p>
            <a:pPr algn="just"/>
            <a:r>
              <a:rPr lang="en-US" sz="4300" dirty="0">
                <a:latin typeface="Abadi" panose="020B0604020104020204" pitchFamily="34" charset="0"/>
              </a:rPr>
              <a:t>You must complete this class in its entirety to receive credit. </a:t>
            </a:r>
          </a:p>
          <a:p>
            <a:pPr marL="0" indent="0">
              <a:buNone/>
            </a:pPr>
            <a:endParaRPr lang="en-US" sz="1400" dirty="0"/>
          </a:p>
        </p:txBody>
      </p:sp>
    </p:spTree>
    <p:extLst>
      <p:ext uri="{BB962C8B-B14F-4D97-AF65-F5344CB8AC3E}">
        <p14:creationId xmlns:p14="http://schemas.microsoft.com/office/powerpoint/2010/main" val="10271402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ebsite&#10;&#10;Description automatically generated">
            <a:extLst>
              <a:ext uri="{FF2B5EF4-FFF2-40B4-BE49-F238E27FC236}">
                <a16:creationId xmlns:a16="http://schemas.microsoft.com/office/drawing/2014/main" id="{AE792A74-94DC-4CA4-86D2-8E4511E6E0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9676" y="281069"/>
            <a:ext cx="6052648" cy="6021409"/>
          </a:xfrm>
          <a:prstGeom prst="rect">
            <a:avLst/>
          </a:prstGeom>
        </p:spPr>
      </p:pic>
    </p:spTree>
    <p:extLst>
      <p:ext uri="{BB962C8B-B14F-4D97-AF65-F5344CB8AC3E}">
        <p14:creationId xmlns:p14="http://schemas.microsoft.com/office/powerpoint/2010/main" val="33316898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98A36CCB-C2BA-4DB7-9091-BFEEA4A2509C}"/>
              </a:ext>
            </a:extLst>
          </p:cNvPr>
          <p:cNvSpPr txBox="1">
            <a:spLocks/>
          </p:cNvSpPr>
          <p:nvPr/>
        </p:nvSpPr>
        <p:spPr>
          <a:xfrm>
            <a:off x="376989" y="1495815"/>
            <a:ext cx="8691510" cy="844713"/>
          </a:xfrm>
          <a:prstGeom prst="rect">
            <a:avLst/>
          </a:prstGeom>
        </p:spPr>
        <p:txBody>
          <a:bodyPr vert="horz" wrap="none" lIns="0" tIns="0" rIns="0" bIns="0" rtlCol="0" anchor="t">
            <a:noAutofit/>
          </a:bodyPr>
          <a:lstStyle>
            <a:lvl1pPr algn="l" defTabSz="914400" rtl="0" eaLnBrk="1" latinLnBrk="0" hangingPunct="1">
              <a:lnSpc>
                <a:spcPts val="3700"/>
              </a:lnSpc>
              <a:spcBef>
                <a:spcPct val="0"/>
              </a:spcBef>
              <a:buNone/>
              <a:defRPr sz="3600" kern="1200">
                <a:solidFill>
                  <a:schemeClr val="tx2"/>
                </a:solidFill>
                <a:latin typeface="+mj-lt"/>
                <a:ea typeface="+mj-ea"/>
                <a:cs typeface="+mj-cs"/>
              </a:defRPr>
            </a:lvl1pPr>
          </a:lstStyle>
          <a:p>
            <a:pPr marL="0" marR="0" lvl="0" indent="0" algn="l" defTabSz="914400" rtl="0" eaLnBrk="1" fontAlgn="auto" latinLnBrk="0" hangingPunct="1">
              <a:lnSpc>
                <a:spcPts val="3700"/>
              </a:lnSpc>
              <a:spcBef>
                <a:spcPct val="0"/>
              </a:spcBef>
              <a:spcAft>
                <a:spcPts val="0"/>
              </a:spcAft>
              <a:buClrTx/>
              <a:buSzTx/>
              <a:buFontTx/>
              <a:buNone/>
              <a:tabLst/>
              <a:defRPr/>
            </a:pPr>
            <a:br>
              <a:rPr kumimoji="0" lang="en-US" sz="4000" b="0" i="0" u="none" strike="noStrike" kern="1200" cap="none" spc="0" normalizeH="0" baseline="0" noProof="0">
                <a:ln>
                  <a:noFill/>
                </a:ln>
                <a:solidFill>
                  <a:schemeClr val="tx1"/>
                </a:solidFill>
                <a:effectLst/>
                <a:uLnTx/>
                <a:uFillTx/>
                <a:latin typeface="Barlow Condensed Light"/>
                <a:ea typeface="+mj-ea"/>
                <a:cs typeface="+mj-cs"/>
              </a:rPr>
            </a:br>
            <a:r>
              <a:rPr kumimoji="0" lang="en-US" sz="4000" b="0" i="0" u="none" strike="noStrike" kern="1200" cap="none" spc="0" normalizeH="0" baseline="0" noProof="0">
                <a:ln>
                  <a:noFill/>
                </a:ln>
                <a:solidFill>
                  <a:schemeClr val="tx1"/>
                </a:solidFill>
                <a:effectLst/>
                <a:uLnTx/>
                <a:uFillTx/>
                <a:latin typeface="Barlow Condensed Light"/>
                <a:ea typeface="+mj-ea"/>
                <a:cs typeface="+mj-cs"/>
              </a:rPr>
              <a:t>Texas REALTORS® read </a:t>
            </a:r>
            <a:r>
              <a:rPr kumimoji="0" lang="en-US" sz="4000" b="0" i="1" u="none" strike="noStrike" kern="1200" cap="none" spc="0" normalizeH="0" baseline="0" noProof="0">
                <a:ln>
                  <a:noFill/>
                </a:ln>
                <a:solidFill>
                  <a:schemeClr val="tx1"/>
                </a:solidFill>
                <a:effectLst/>
                <a:uLnTx/>
                <a:uFillTx/>
                <a:latin typeface="Barlow Condensed Light"/>
                <a:ea typeface="+mj-ea"/>
                <a:cs typeface="+mj-cs"/>
              </a:rPr>
              <a:t>every single </a:t>
            </a:r>
            <a:r>
              <a:rPr kumimoji="0" lang="en-US" sz="4000" b="0" i="0" u="none" strike="noStrike" kern="1200" cap="none" spc="0" normalizeH="0" baseline="0" noProof="0">
                <a:ln>
                  <a:noFill/>
                </a:ln>
                <a:solidFill>
                  <a:schemeClr val="tx1"/>
                </a:solidFill>
                <a:effectLst/>
                <a:uLnTx/>
                <a:uFillTx/>
                <a:latin typeface="Barlow Condensed Light"/>
                <a:ea typeface="+mj-ea"/>
                <a:cs typeface="+mj-cs"/>
              </a:rPr>
              <a:t>bill …</a:t>
            </a:r>
            <a:br>
              <a:rPr kumimoji="0" lang="en-US" sz="4000" b="0" i="0" u="none" strike="noStrike" kern="1200" cap="none" spc="0" normalizeH="0" baseline="0" noProof="0">
                <a:ln>
                  <a:noFill/>
                </a:ln>
                <a:solidFill>
                  <a:schemeClr val="tx1"/>
                </a:solidFill>
                <a:effectLst/>
                <a:uLnTx/>
                <a:uFillTx/>
                <a:latin typeface="Barlow Condensed Light"/>
                <a:ea typeface="+mj-ea"/>
                <a:cs typeface="+mj-cs"/>
              </a:rPr>
            </a:br>
            <a:br>
              <a:rPr kumimoji="0" lang="en-US" sz="4000" b="0" i="0" u="none" strike="noStrike" kern="1200" cap="none" spc="0" normalizeH="0" baseline="0" noProof="0">
                <a:ln>
                  <a:noFill/>
                </a:ln>
                <a:solidFill>
                  <a:schemeClr val="tx1"/>
                </a:solidFill>
                <a:effectLst/>
                <a:uLnTx/>
                <a:uFillTx/>
                <a:latin typeface="Barlow Condensed Light"/>
                <a:ea typeface="+mj-ea"/>
                <a:cs typeface="+mj-cs"/>
              </a:rPr>
            </a:br>
            <a:endParaRPr kumimoji="0" lang="en-US" sz="4000" b="0" i="0" u="none" strike="noStrike" kern="1200" cap="none" spc="0" normalizeH="0" baseline="0" noProof="0">
              <a:ln>
                <a:noFill/>
              </a:ln>
              <a:solidFill>
                <a:schemeClr val="tx1"/>
              </a:solidFill>
              <a:effectLst/>
              <a:uLnTx/>
              <a:uFillTx/>
              <a:latin typeface="Barlow Condensed Light"/>
              <a:ea typeface="+mj-ea"/>
              <a:cs typeface="+mj-cs"/>
            </a:endParaRPr>
          </a:p>
        </p:txBody>
      </p:sp>
      <p:sp>
        <p:nvSpPr>
          <p:cNvPr id="15" name="Title 1">
            <a:extLst>
              <a:ext uri="{FF2B5EF4-FFF2-40B4-BE49-F238E27FC236}">
                <a16:creationId xmlns:a16="http://schemas.microsoft.com/office/drawing/2014/main" id="{2DDD37AE-F040-4592-807C-BDD75CC5C32E}"/>
              </a:ext>
            </a:extLst>
          </p:cNvPr>
          <p:cNvSpPr txBox="1">
            <a:spLocks/>
          </p:cNvSpPr>
          <p:nvPr/>
        </p:nvSpPr>
        <p:spPr>
          <a:xfrm>
            <a:off x="311276" y="2722006"/>
            <a:ext cx="8691510" cy="2303000"/>
          </a:xfrm>
          <a:prstGeom prst="rect">
            <a:avLst/>
          </a:prstGeom>
        </p:spPr>
        <p:txBody>
          <a:bodyPr vert="horz" wrap="none" lIns="0" tIns="0" rIns="0" bIns="0" rtlCol="0" anchor="t">
            <a:noAutofit/>
          </a:bodyPr>
          <a:lstStyle>
            <a:lvl1pPr algn="l" defTabSz="914400" rtl="0" eaLnBrk="1" latinLnBrk="0" hangingPunct="1">
              <a:lnSpc>
                <a:spcPts val="3700"/>
              </a:lnSpc>
              <a:spcBef>
                <a:spcPct val="0"/>
              </a:spcBef>
              <a:buNone/>
              <a:defRPr sz="3600" kern="1200">
                <a:solidFill>
                  <a:schemeClr val="tx2"/>
                </a:solidFill>
                <a:latin typeface="+mj-lt"/>
                <a:ea typeface="+mj-ea"/>
                <a:cs typeface="+mj-cs"/>
              </a:defRPr>
            </a:lvl1pPr>
          </a:lstStyle>
          <a:p>
            <a:pPr marL="685800" indent="-685800">
              <a:lnSpc>
                <a:spcPct val="100000"/>
              </a:lnSpc>
              <a:buFont typeface="Arial" panose="020B0604020202020204" pitchFamily="34" charset="0"/>
              <a:buChar char="•"/>
            </a:pPr>
            <a:r>
              <a:rPr lang="en-US" sz="4000">
                <a:solidFill>
                  <a:schemeClr val="tx1"/>
                </a:solidFill>
                <a:latin typeface="Barlow Condensed Light"/>
              </a:rPr>
              <a:t>Over</a:t>
            </a:r>
            <a:r>
              <a:rPr lang="en-US" sz="4000" b="1">
                <a:solidFill>
                  <a:schemeClr val="tx1"/>
                </a:solidFill>
                <a:latin typeface="Barlow Condensed Light"/>
              </a:rPr>
              <a:t> 10,000 </a:t>
            </a:r>
            <a:r>
              <a:rPr lang="en-US" sz="4000">
                <a:solidFill>
                  <a:schemeClr val="tx1"/>
                </a:solidFill>
                <a:latin typeface="Barlow Condensed Light"/>
              </a:rPr>
              <a:t>bills and resolutions filed during regular session</a:t>
            </a:r>
          </a:p>
          <a:p>
            <a:pPr marL="685800" indent="-685800">
              <a:lnSpc>
                <a:spcPct val="100000"/>
              </a:lnSpc>
              <a:buFont typeface="Arial" panose="020B0604020202020204" pitchFamily="34" charset="0"/>
              <a:buChar char="•"/>
            </a:pPr>
            <a:r>
              <a:rPr lang="en-US" sz="4000" b="1">
                <a:solidFill>
                  <a:schemeClr val="tx1"/>
                </a:solidFill>
                <a:latin typeface="Barlow Condensed Light"/>
              </a:rPr>
              <a:t>3000</a:t>
            </a:r>
            <a:r>
              <a:rPr lang="en-US" sz="4000">
                <a:solidFill>
                  <a:schemeClr val="tx1"/>
                </a:solidFill>
                <a:latin typeface="Barlow Condensed Light"/>
              </a:rPr>
              <a:t> tracked for potential impact on real estate</a:t>
            </a:r>
          </a:p>
          <a:p>
            <a:pPr marL="685800" indent="-685800">
              <a:lnSpc>
                <a:spcPct val="100000"/>
              </a:lnSpc>
              <a:buFont typeface="Arial" panose="020B0604020202020204" pitchFamily="34" charset="0"/>
              <a:buChar char="•"/>
            </a:pPr>
            <a:endParaRPr lang="en-US" sz="4000">
              <a:solidFill>
                <a:schemeClr val="tx1"/>
              </a:solidFill>
              <a:latin typeface="Barlow Condensed Light"/>
            </a:endParaRPr>
          </a:p>
          <a:p>
            <a:pPr>
              <a:lnSpc>
                <a:spcPct val="100000"/>
              </a:lnSpc>
            </a:pPr>
            <a:endParaRPr lang="en-US" sz="4000">
              <a:solidFill>
                <a:schemeClr val="tx1"/>
              </a:solidFill>
              <a:latin typeface="Barlow Condensed Light"/>
            </a:endParaRPr>
          </a:p>
        </p:txBody>
      </p:sp>
      <p:sp>
        <p:nvSpPr>
          <p:cNvPr id="16" name="Title 1">
            <a:extLst>
              <a:ext uri="{FF2B5EF4-FFF2-40B4-BE49-F238E27FC236}">
                <a16:creationId xmlns:a16="http://schemas.microsoft.com/office/drawing/2014/main" id="{1CF9FB36-6EC2-456D-809D-C0A9BE3F6C12}"/>
              </a:ext>
            </a:extLst>
          </p:cNvPr>
          <p:cNvSpPr txBox="1">
            <a:spLocks/>
          </p:cNvSpPr>
          <p:nvPr/>
        </p:nvSpPr>
        <p:spPr>
          <a:xfrm>
            <a:off x="1570783" y="644111"/>
            <a:ext cx="8691510" cy="844713"/>
          </a:xfrm>
          <a:prstGeom prst="rect">
            <a:avLst/>
          </a:prstGeom>
        </p:spPr>
        <p:txBody>
          <a:bodyPr vert="horz" wrap="none" lIns="0" tIns="0" rIns="0" bIns="0" rtlCol="0" anchor="t">
            <a:noAutofit/>
          </a:bodyPr>
          <a:lstStyle>
            <a:lvl1pPr algn="l" defTabSz="914400" rtl="0" eaLnBrk="1" latinLnBrk="0" hangingPunct="1">
              <a:lnSpc>
                <a:spcPts val="3700"/>
              </a:lnSpc>
              <a:spcBef>
                <a:spcPct val="0"/>
              </a:spcBef>
              <a:buNone/>
              <a:defRPr sz="3600" kern="1200">
                <a:solidFill>
                  <a:schemeClr val="tx2"/>
                </a:solidFill>
                <a:latin typeface="+mj-lt"/>
                <a:ea typeface="+mj-ea"/>
                <a:cs typeface="+mj-cs"/>
              </a:defRPr>
            </a:lvl1pPr>
          </a:lstStyle>
          <a:p>
            <a:pPr algn="ctr"/>
            <a:r>
              <a:rPr lang="en-US" sz="5400">
                <a:solidFill>
                  <a:schemeClr val="tx1"/>
                </a:solidFill>
                <a:latin typeface="Barlow Condensed Light"/>
              </a:rPr>
              <a:t>Every Session</a:t>
            </a:r>
            <a:endParaRPr lang="en-US" sz="4000" i="1">
              <a:solidFill>
                <a:schemeClr val="tx1"/>
              </a:solidFill>
              <a:latin typeface="Barlow Condensed Light"/>
            </a:endParaRPr>
          </a:p>
        </p:txBody>
      </p:sp>
    </p:spTree>
    <p:extLst>
      <p:ext uri="{BB962C8B-B14F-4D97-AF65-F5344CB8AC3E}">
        <p14:creationId xmlns:p14="http://schemas.microsoft.com/office/powerpoint/2010/main" val="30157081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3EE52-C473-461D-9CC6-528A613F3AEF}"/>
              </a:ext>
            </a:extLst>
          </p:cNvPr>
          <p:cNvSpPr>
            <a:spLocks noGrp="1"/>
          </p:cNvSpPr>
          <p:nvPr>
            <p:ph type="title" idx="4294967295"/>
          </p:nvPr>
        </p:nvSpPr>
        <p:spPr>
          <a:xfrm>
            <a:off x="1009323" y="284528"/>
            <a:ext cx="8691563" cy="844550"/>
          </a:xfrm>
        </p:spPr>
        <p:txBody>
          <a:bodyPr>
            <a:normAutofit/>
          </a:bodyPr>
          <a:lstStyle/>
          <a:p>
            <a:pPr algn="ctr"/>
            <a:r>
              <a:rPr lang="en-US"/>
              <a:t>REALTOR® Engagement During Session</a:t>
            </a:r>
          </a:p>
        </p:txBody>
      </p:sp>
      <p:sp>
        <p:nvSpPr>
          <p:cNvPr id="5" name="Title 1">
            <a:extLst>
              <a:ext uri="{FF2B5EF4-FFF2-40B4-BE49-F238E27FC236}">
                <a16:creationId xmlns:a16="http://schemas.microsoft.com/office/drawing/2014/main" id="{2D1C4155-5447-461D-AF78-8E28E45FDF89}"/>
              </a:ext>
            </a:extLst>
          </p:cNvPr>
          <p:cNvSpPr txBox="1">
            <a:spLocks/>
          </p:cNvSpPr>
          <p:nvPr/>
        </p:nvSpPr>
        <p:spPr>
          <a:xfrm>
            <a:off x="243281" y="1488823"/>
            <a:ext cx="5852719" cy="4579467"/>
          </a:xfrm>
          <a:prstGeom prst="rect">
            <a:avLst/>
          </a:prstGeom>
        </p:spPr>
        <p:txBody>
          <a:bodyPr vert="horz" wrap="none" lIns="0" tIns="0" rIns="0" bIns="0" rtlCol="0" anchor="t">
            <a:noAutofit/>
          </a:bodyPr>
          <a:lstStyle>
            <a:lvl1pPr algn="l" defTabSz="914400" rtl="0" eaLnBrk="1" latinLnBrk="0" hangingPunct="1">
              <a:lnSpc>
                <a:spcPts val="3700"/>
              </a:lnSpc>
              <a:spcBef>
                <a:spcPct val="0"/>
              </a:spcBef>
              <a:buNone/>
              <a:defRPr sz="36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600" b="0" i="0" u="none" strike="noStrike" kern="1200" cap="none" spc="0" normalizeH="0" baseline="0" noProof="0">
              <a:ln>
                <a:noFill/>
              </a:ln>
              <a:solidFill>
                <a:srgbClr val="006FB9"/>
              </a:solidFill>
              <a:effectLst/>
              <a:uLnTx/>
              <a:uFillTx/>
              <a:latin typeface="Barlow Condensed Light"/>
              <a:ea typeface="+mj-ea"/>
              <a:cs typeface="+mj-cs"/>
            </a:endParaRPr>
          </a:p>
        </p:txBody>
      </p:sp>
      <p:pic>
        <p:nvPicPr>
          <p:cNvPr id="9" name="Picture 8" descr="Logo, company name&#10;&#10;Description automatically generated">
            <a:extLst>
              <a:ext uri="{FF2B5EF4-FFF2-40B4-BE49-F238E27FC236}">
                <a16:creationId xmlns:a16="http://schemas.microsoft.com/office/drawing/2014/main" id="{A7828FB8-8B7E-4830-8E6A-51E00AC3B31F}"/>
              </a:ext>
            </a:extLst>
          </p:cNvPr>
          <p:cNvPicPr>
            <a:picLocks noChangeAspect="1"/>
          </p:cNvPicPr>
          <p:nvPr/>
        </p:nvPicPr>
        <p:blipFill>
          <a:blip r:embed="rId2"/>
          <a:stretch>
            <a:fillRect/>
          </a:stretch>
        </p:blipFill>
        <p:spPr>
          <a:xfrm>
            <a:off x="10496205" y="4298"/>
            <a:ext cx="1284243" cy="1124780"/>
          </a:xfrm>
          <a:prstGeom prst="rect">
            <a:avLst/>
          </a:prstGeom>
        </p:spPr>
      </p:pic>
      <p:sp>
        <p:nvSpPr>
          <p:cNvPr id="10" name="TextBox 9">
            <a:extLst>
              <a:ext uri="{FF2B5EF4-FFF2-40B4-BE49-F238E27FC236}">
                <a16:creationId xmlns:a16="http://schemas.microsoft.com/office/drawing/2014/main" id="{325EEE0A-1FF1-44E1-BB63-333173DC9755}"/>
              </a:ext>
            </a:extLst>
          </p:cNvPr>
          <p:cNvSpPr txBox="1"/>
          <p:nvPr/>
        </p:nvSpPr>
        <p:spPr>
          <a:xfrm>
            <a:off x="207421" y="850696"/>
            <a:ext cx="4212834" cy="5078313"/>
          </a:xfrm>
          <a:prstGeom prst="rect">
            <a:avLst/>
          </a:prstGeom>
          <a:noFill/>
        </p:spPr>
        <p:txBody>
          <a:bodyPr wrap="square" lIns="91440" tIns="45720" rIns="91440" bIns="45720" rtlCol="0" anchor="t">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545850"/>
                </a:solidFill>
                <a:effectLst/>
                <a:uLnTx/>
                <a:uFillTx/>
                <a:latin typeface="Barlow"/>
                <a:ea typeface="+mn-ea"/>
                <a:cs typeface="+mn-cs"/>
              </a:rPr>
              <a:t>First-ever month-long virtual advocacy event (March 15-April 9)</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545850"/>
              </a:solidFill>
              <a:effectLst/>
              <a:uLnTx/>
              <a:uFillTx/>
              <a:latin typeface="Barlow"/>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545850"/>
                </a:solidFill>
                <a:effectLst/>
                <a:uLnTx/>
                <a:uFillTx/>
                <a:latin typeface="Barlow"/>
                <a:ea typeface="+mn-ea"/>
                <a:cs typeface="+mn-cs"/>
              </a:rPr>
              <a:t>Only org in the state (and probably the nation!) to take on an event of this scale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545850"/>
              </a:solidFill>
              <a:effectLst/>
              <a:uLnTx/>
              <a:uFillTx/>
              <a:latin typeface="Barlow"/>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545850"/>
                </a:solidFill>
                <a:effectLst/>
                <a:uLnTx/>
                <a:uFillTx/>
                <a:latin typeface="Barlow"/>
                <a:ea typeface="+mn-ea"/>
                <a:cs typeface="+mn-cs"/>
              </a:rPr>
              <a:t>Worked to schedule meetings with all 181 legislators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545850"/>
              </a:solidFill>
              <a:effectLst/>
              <a:uLnTx/>
              <a:uFillTx/>
              <a:latin typeface="Barlow"/>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545850"/>
                </a:solidFill>
                <a:effectLst/>
                <a:uLnTx/>
                <a:uFillTx/>
                <a:latin typeface="Barlow"/>
                <a:ea typeface="+mn-ea"/>
                <a:cs typeface="+mn-cs"/>
              </a:rPr>
              <a:t>Custom talking points updated timely to ensure REALTORS® had up-to-date information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545850"/>
              </a:solidFill>
              <a:effectLst/>
              <a:uLnTx/>
              <a:uFillTx/>
              <a:latin typeface="Barlow"/>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545850"/>
                </a:solidFill>
                <a:effectLst/>
                <a:uLnTx/>
                <a:uFillTx/>
                <a:latin typeface="Barlow"/>
                <a:ea typeface="+mn-ea"/>
                <a:cs typeface="+mn-cs"/>
              </a:rPr>
              <a:t>Legislators joined from wherever they were—even stepping out of committee hearings or while traveling to/from the district!</a:t>
            </a:r>
          </a:p>
        </p:txBody>
      </p:sp>
      <p:pic>
        <p:nvPicPr>
          <p:cNvPr id="13" name="Picture 12">
            <a:extLst>
              <a:ext uri="{FF2B5EF4-FFF2-40B4-BE49-F238E27FC236}">
                <a16:creationId xmlns:a16="http://schemas.microsoft.com/office/drawing/2014/main" id="{43579346-9E55-4A1E-BF3F-49E94186F9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963437">
            <a:off x="4715038" y="1188843"/>
            <a:ext cx="5623679" cy="2304452"/>
          </a:xfrm>
          <a:prstGeom prst="rect">
            <a:avLst/>
          </a:prstGeom>
        </p:spPr>
      </p:pic>
      <p:pic>
        <p:nvPicPr>
          <p:cNvPr id="15" name="Picture 14" descr="Graphical user interface, application&#10;&#10;Description automatically generated">
            <a:extLst>
              <a:ext uri="{FF2B5EF4-FFF2-40B4-BE49-F238E27FC236}">
                <a16:creationId xmlns:a16="http://schemas.microsoft.com/office/drawing/2014/main" id="{7BCBE9F4-A41E-4153-BEF8-455EAEBCAB62}"/>
              </a:ext>
            </a:extLst>
          </p:cNvPr>
          <p:cNvPicPr>
            <a:picLocks noChangeAspect="1"/>
          </p:cNvPicPr>
          <p:nvPr/>
        </p:nvPicPr>
        <p:blipFill rotWithShape="1">
          <a:blip r:embed="rId4">
            <a:extLst>
              <a:ext uri="{28A0092B-C50C-407E-A947-70E740481C1C}">
                <a14:useLocalDpi xmlns:a14="http://schemas.microsoft.com/office/drawing/2010/main" val="0"/>
              </a:ext>
            </a:extLst>
          </a:blip>
          <a:srcRect b="21141"/>
          <a:stretch/>
        </p:blipFill>
        <p:spPr>
          <a:xfrm>
            <a:off x="7335413" y="3295117"/>
            <a:ext cx="4503581" cy="2549609"/>
          </a:xfrm>
          <a:prstGeom prst="rect">
            <a:avLst/>
          </a:prstGeom>
        </p:spPr>
      </p:pic>
      <p:pic>
        <p:nvPicPr>
          <p:cNvPr id="17" name="Picture 16" descr="Graphical user interface, website&#10;&#10;Description automatically generated">
            <a:extLst>
              <a:ext uri="{FF2B5EF4-FFF2-40B4-BE49-F238E27FC236}">
                <a16:creationId xmlns:a16="http://schemas.microsoft.com/office/drawing/2014/main" id="{55CB4C9A-1D81-4F07-90EB-1BB7BA7BEB27}"/>
              </a:ext>
            </a:extLst>
          </p:cNvPr>
          <p:cNvPicPr>
            <a:picLocks noChangeAspect="1"/>
          </p:cNvPicPr>
          <p:nvPr/>
        </p:nvPicPr>
        <p:blipFill rotWithShape="1">
          <a:blip r:embed="rId5">
            <a:extLst>
              <a:ext uri="{28A0092B-C50C-407E-A947-70E740481C1C}">
                <a14:useLocalDpi xmlns:a14="http://schemas.microsoft.com/office/drawing/2010/main" val="0"/>
              </a:ext>
            </a:extLst>
          </a:blip>
          <a:srcRect b="35547"/>
          <a:stretch/>
        </p:blipFill>
        <p:spPr>
          <a:xfrm rot="586200">
            <a:off x="4700744" y="4321964"/>
            <a:ext cx="3934690" cy="1422798"/>
          </a:xfrm>
          <a:prstGeom prst="rect">
            <a:avLst/>
          </a:prstGeom>
        </p:spPr>
      </p:pic>
      <p:pic>
        <p:nvPicPr>
          <p:cNvPr id="11" name="Picture 10" descr="A group of people&#10;&#10;Description automatically generated with low confidence">
            <a:extLst>
              <a:ext uri="{FF2B5EF4-FFF2-40B4-BE49-F238E27FC236}">
                <a16:creationId xmlns:a16="http://schemas.microsoft.com/office/drawing/2014/main" id="{58A07B9A-5152-4858-B6DC-B2D6FA7F15A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127649">
            <a:off x="7262973" y="1399996"/>
            <a:ext cx="4648462" cy="2085710"/>
          </a:xfrm>
          <a:prstGeom prst="rect">
            <a:avLst/>
          </a:prstGeom>
        </p:spPr>
      </p:pic>
    </p:spTree>
    <p:extLst>
      <p:ext uri="{BB962C8B-B14F-4D97-AF65-F5344CB8AC3E}">
        <p14:creationId xmlns:p14="http://schemas.microsoft.com/office/powerpoint/2010/main" val="31096161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Table&#10;&#10;Description automatically generated">
            <a:extLst>
              <a:ext uri="{FF2B5EF4-FFF2-40B4-BE49-F238E27FC236}">
                <a16:creationId xmlns:a16="http://schemas.microsoft.com/office/drawing/2014/main" id="{2CFA59D8-19D3-48AB-9FE2-BF6746C201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282" y="143436"/>
            <a:ext cx="4626264" cy="5986930"/>
          </a:xfrm>
          <a:prstGeom prst="rect">
            <a:avLst/>
          </a:prstGeom>
        </p:spPr>
      </p:pic>
      <p:pic>
        <p:nvPicPr>
          <p:cNvPr id="9" name="Picture 8" descr="A picture containing text&#10;&#10;Description automatically generated">
            <a:extLst>
              <a:ext uri="{FF2B5EF4-FFF2-40B4-BE49-F238E27FC236}">
                <a16:creationId xmlns:a16="http://schemas.microsoft.com/office/drawing/2014/main" id="{46886391-6606-47FD-BC71-3C87D2D7EA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0063" y="143436"/>
            <a:ext cx="4626264" cy="5986929"/>
          </a:xfrm>
          <a:prstGeom prst="rect">
            <a:avLst/>
          </a:prstGeom>
        </p:spPr>
      </p:pic>
    </p:spTree>
    <p:extLst>
      <p:ext uri="{BB962C8B-B14F-4D97-AF65-F5344CB8AC3E}">
        <p14:creationId xmlns:p14="http://schemas.microsoft.com/office/powerpoint/2010/main" val="4572731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87B056B-2E87-48F0-9586-EB0CE1DAE973}"/>
              </a:ext>
            </a:extLst>
          </p:cNvPr>
          <p:cNvSpPr txBox="1"/>
          <p:nvPr/>
        </p:nvSpPr>
        <p:spPr>
          <a:xfrm>
            <a:off x="2554485" y="154745"/>
            <a:ext cx="7083029" cy="707886"/>
          </a:xfrm>
          <a:prstGeom prst="rect">
            <a:avLst/>
          </a:prstGeom>
          <a:noFill/>
        </p:spPr>
        <p:txBody>
          <a:bodyPr wrap="none" rtlCol="0">
            <a:spAutoFit/>
          </a:bodyPr>
          <a:lstStyle/>
          <a:p>
            <a:r>
              <a:rPr lang="en-US" sz="4000"/>
              <a:t>Everything starts and ends locally</a:t>
            </a:r>
          </a:p>
        </p:txBody>
      </p:sp>
      <p:sp>
        <p:nvSpPr>
          <p:cNvPr id="3" name="TextBox 2">
            <a:extLst>
              <a:ext uri="{FF2B5EF4-FFF2-40B4-BE49-F238E27FC236}">
                <a16:creationId xmlns:a16="http://schemas.microsoft.com/office/drawing/2014/main" id="{3FAFF1C6-CEFB-494C-AE67-4A4E7B4E8C90}"/>
              </a:ext>
            </a:extLst>
          </p:cNvPr>
          <p:cNvSpPr txBox="1"/>
          <p:nvPr/>
        </p:nvSpPr>
        <p:spPr>
          <a:xfrm>
            <a:off x="548640" y="1097280"/>
            <a:ext cx="9987991" cy="369332"/>
          </a:xfrm>
          <a:prstGeom prst="rect">
            <a:avLst/>
          </a:prstGeom>
          <a:noFill/>
        </p:spPr>
        <p:txBody>
          <a:bodyPr wrap="none" rtlCol="0">
            <a:spAutoFit/>
          </a:bodyPr>
          <a:lstStyle/>
          <a:p>
            <a:r>
              <a:rPr lang="en-US"/>
              <a:t>The Four Rivers Assoc. covers five counties and is impacted by every municipality within those counties.</a:t>
            </a:r>
          </a:p>
        </p:txBody>
      </p:sp>
      <p:sp>
        <p:nvSpPr>
          <p:cNvPr id="4" name="TextBox 3">
            <a:extLst>
              <a:ext uri="{FF2B5EF4-FFF2-40B4-BE49-F238E27FC236}">
                <a16:creationId xmlns:a16="http://schemas.microsoft.com/office/drawing/2014/main" id="{3039D8BA-EDA6-474D-B5FB-BAB0C843C269}"/>
              </a:ext>
            </a:extLst>
          </p:cNvPr>
          <p:cNvSpPr txBox="1"/>
          <p:nvPr/>
        </p:nvSpPr>
        <p:spPr>
          <a:xfrm>
            <a:off x="548640" y="1701261"/>
            <a:ext cx="10666165" cy="3693319"/>
          </a:xfrm>
          <a:prstGeom prst="rect">
            <a:avLst/>
          </a:prstGeom>
          <a:noFill/>
        </p:spPr>
        <p:txBody>
          <a:bodyPr wrap="square" rtlCol="0">
            <a:spAutoFit/>
          </a:bodyPr>
          <a:lstStyle/>
          <a:p>
            <a:r>
              <a:rPr lang="en-US"/>
              <a:t>Public Policy: Member driven process to determine a policy idea’s impact on the real estate industry and our stance. Real estate is one of the most regulated industries. Strong public policy ensures consumers can buy, sell, and lease real property without undue burden from the government.</a:t>
            </a:r>
          </a:p>
          <a:p>
            <a:endParaRPr lang="en-US"/>
          </a:p>
          <a:p>
            <a:r>
              <a:rPr lang="en-US"/>
              <a:t>Issues Mobilization: Special fund to help local associations with local policy issues. REALTOR</a:t>
            </a:r>
            <a:r>
              <a:rPr lang="en-US" sz="1800"/>
              <a:t>®</a:t>
            </a:r>
            <a:r>
              <a:rPr lang="en-US"/>
              <a:t> engagement through Issues Mobilization has been proven to flip public, and elected official, perception on issues, resulting in victories which had seemed impossible. </a:t>
            </a:r>
            <a:r>
              <a:rPr lang="en-US">
                <a:hlinkClick r:id="rId2"/>
              </a:rPr>
              <a:t>SMTX 4 All</a:t>
            </a:r>
            <a:endParaRPr lang="en-US"/>
          </a:p>
          <a:p>
            <a:endParaRPr lang="en-US"/>
          </a:p>
          <a:p>
            <a:r>
              <a:rPr lang="en-US"/>
              <a:t>Political Affairs: Core part of GA goals and strategy. Four main goals</a:t>
            </a:r>
          </a:p>
          <a:p>
            <a:r>
              <a:rPr lang="en-US"/>
              <a:t>	1. Keep Texas REALTORS</a:t>
            </a:r>
            <a:r>
              <a:rPr lang="en-US" sz="1800"/>
              <a:t>®</a:t>
            </a:r>
            <a:r>
              <a:rPr lang="en-US"/>
              <a:t> informed and engaged</a:t>
            </a:r>
          </a:p>
          <a:p>
            <a:r>
              <a:rPr lang="en-US"/>
              <a:t>	2. Build and strengthen relationships with elected officials and candidates</a:t>
            </a:r>
          </a:p>
          <a:p>
            <a:r>
              <a:rPr lang="en-US"/>
              <a:t>	3. Elect REALTOR</a:t>
            </a:r>
            <a:r>
              <a:rPr lang="en-US" sz="1800"/>
              <a:t>®</a:t>
            </a:r>
            <a:r>
              <a:rPr lang="en-US"/>
              <a:t> Champions at all levels</a:t>
            </a:r>
          </a:p>
          <a:p>
            <a:r>
              <a:rPr lang="en-US"/>
              <a:t>	4. Ensure everyone knows REALTORS</a:t>
            </a:r>
            <a:r>
              <a:rPr lang="en-US" sz="1800"/>
              <a:t>®</a:t>
            </a:r>
            <a:r>
              <a:rPr lang="en-US"/>
              <a:t> are engaged and paying attention</a:t>
            </a:r>
          </a:p>
        </p:txBody>
      </p:sp>
    </p:spTree>
    <p:extLst>
      <p:ext uri="{BB962C8B-B14F-4D97-AF65-F5344CB8AC3E}">
        <p14:creationId xmlns:p14="http://schemas.microsoft.com/office/powerpoint/2010/main" val="38338265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 letter&#10;&#10;Description automatically generated">
            <a:extLst>
              <a:ext uri="{FF2B5EF4-FFF2-40B4-BE49-F238E27FC236}">
                <a16:creationId xmlns:a16="http://schemas.microsoft.com/office/drawing/2014/main" id="{DB8CA3DC-2C00-26A6-287E-D4B21D5B30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3018" y="274013"/>
            <a:ext cx="1885714" cy="6295238"/>
          </a:xfrm>
          <a:prstGeom prst="rect">
            <a:avLst/>
          </a:prstGeom>
        </p:spPr>
      </p:pic>
      <p:pic>
        <p:nvPicPr>
          <p:cNvPr id="10" name="Picture 9" descr="A close-up of a document&#10;&#10;Description automatically generated with medium confidence">
            <a:extLst>
              <a:ext uri="{FF2B5EF4-FFF2-40B4-BE49-F238E27FC236}">
                <a16:creationId xmlns:a16="http://schemas.microsoft.com/office/drawing/2014/main" id="{E954B5B0-DEC0-8D81-EE93-F2C7BC7964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8732" y="271066"/>
            <a:ext cx="4641676" cy="6298185"/>
          </a:xfrm>
          <a:prstGeom prst="rect">
            <a:avLst/>
          </a:prstGeom>
        </p:spPr>
      </p:pic>
      <mc:AlternateContent xmlns:mc="http://schemas.openxmlformats.org/markup-compatibility/2006">
        <mc:Choice xmlns:p14="http://schemas.microsoft.com/office/powerpoint/2010/main" Requires="p14">
          <p:contentPart p14:bwMode="auto" r:id="rId4">
            <p14:nvContentPartPr>
              <p14:cNvPr id="12" name="Ink 11">
                <a:extLst>
                  <a:ext uri="{FF2B5EF4-FFF2-40B4-BE49-F238E27FC236}">
                    <a16:creationId xmlns:a16="http://schemas.microsoft.com/office/drawing/2014/main" id="{BDDB3FDC-E584-703E-292C-C280B84F61AB}"/>
                  </a:ext>
                </a:extLst>
              </p14:cNvPr>
              <p14:cNvContentPartPr/>
              <p14:nvPr/>
            </p14:nvContentPartPr>
            <p14:xfrm>
              <a:off x="3028320" y="4416570"/>
              <a:ext cx="1668960" cy="184320"/>
            </p14:xfrm>
          </p:contentPart>
        </mc:Choice>
        <mc:Fallback>
          <p:pic>
            <p:nvPicPr>
              <p:cNvPr id="12" name="Ink 11">
                <a:extLst>
                  <a:ext uri="{FF2B5EF4-FFF2-40B4-BE49-F238E27FC236}">
                    <a16:creationId xmlns:a16="http://schemas.microsoft.com/office/drawing/2014/main" id="{BDDB3FDC-E584-703E-292C-C280B84F61AB}"/>
                  </a:ext>
                </a:extLst>
              </p:cNvPr>
              <p:cNvPicPr/>
              <p:nvPr/>
            </p:nvPicPr>
            <p:blipFill>
              <a:blip r:embed="rId5"/>
              <a:stretch>
                <a:fillRect/>
              </a:stretch>
            </p:blipFill>
            <p:spPr>
              <a:xfrm>
                <a:off x="2974680" y="4308930"/>
                <a:ext cx="1776600" cy="39996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15" name="Ink 14">
                <a:extLst>
                  <a:ext uri="{FF2B5EF4-FFF2-40B4-BE49-F238E27FC236}">
                    <a16:creationId xmlns:a16="http://schemas.microsoft.com/office/drawing/2014/main" id="{1EDBBCAA-0006-07CB-1D0D-70BE2AC57EF7}"/>
                  </a:ext>
                </a:extLst>
              </p14:cNvPr>
              <p14:cNvContentPartPr/>
              <p14:nvPr/>
            </p14:nvContentPartPr>
            <p14:xfrm>
              <a:off x="3704760" y="4447890"/>
              <a:ext cx="704160" cy="67320"/>
            </p14:xfrm>
          </p:contentPart>
        </mc:Choice>
        <mc:Fallback>
          <p:pic>
            <p:nvPicPr>
              <p:cNvPr id="15" name="Ink 14">
                <a:extLst>
                  <a:ext uri="{FF2B5EF4-FFF2-40B4-BE49-F238E27FC236}">
                    <a16:creationId xmlns:a16="http://schemas.microsoft.com/office/drawing/2014/main" id="{1EDBBCAA-0006-07CB-1D0D-70BE2AC57EF7}"/>
                  </a:ext>
                </a:extLst>
              </p:cNvPr>
              <p:cNvPicPr/>
              <p:nvPr/>
            </p:nvPicPr>
            <p:blipFill>
              <a:blip r:embed="rId7"/>
              <a:stretch>
                <a:fillRect/>
              </a:stretch>
            </p:blipFill>
            <p:spPr>
              <a:xfrm>
                <a:off x="3650760" y="4340250"/>
                <a:ext cx="811800" cy="282960"/>
              </a:xfrm>
              <a:prstGeom prst="rect">
                <a:avLst/>
              </a:prstGeom>
            </p:spPr>
          </p:pic>
        </mc:Fallback>
      </mc:AlternateContent>
      <mc:AlternateContent xmlns:mc="http://schemas.openxmlformats.org/markup-compatibility/2006">
        <mc:Choice xmlns:p14="http://schemas.microsoft.com/office/powerpoint/2010/main" Requires="p14">
          <p:contentPart p14:bwMode="auto" r:id="rId8">
            <p14:nvContentPartPr>
              <p14:cNvPr id="16" name="Ink 15">
                <a:extLst>
                  <a:ext uri="{FF2B5EF4-FFF2-40B4-BE49-F238E27FC236}">
                    <a16:creationId xmlns:a16="http://schemas.microsoft.com/office/drawing/2014/main" id="{83139ABB-02BC-A651-474D-5915B09B13E9}"/>
                  </a:ext>
                </a:extLst>
              </p14:cNvPr>
              <p14:cNvContentPartPr/>
              <p14:nvPr/>
            </p14:nvContentPartPr>
            <p14:xfrm>
              <a:off x="2952360" y="4552290"/>
              <a:ext cx="1753920" cy="144000"/>
            </p14:xfrm>
          </p:contentPart>
        </mc:Choice>
        <mc:Fallback>
          <p:pic>
            <p:nvPicPr>
              <p:cNvPr id="16" name="Ink 15">
                <a:extLst>
                  <a:ext uri="{FF2B5EF4-FFF2-40B4-BE49-F238E27FC236}">
                    <a16:creationId xmlns:a16="http://schemas.microsoft.com/office/drawing/2014/main" id="{83139ABB-02BC-A651-474D-5915B09B13E9}"/>
                  </a:ext>
                </a:extLst>
              </p:cNvPr>
              <p:cNvPicPr/>
              <p:nvPr/>
            </p:nvPicPr>
            <p:blipFill>
              <a:blip r:embed="rId9"/>
              <a:stretch>
                <a:fillRect/>
              </a:stretch>
            </p:blipFill>
            <p:spPr>
              <a:xfrm>
                <a:off x="2898360" y="4444290"/>
                <a:ext cx="1861560" cy="359640"/>
              </a:xfrm>
              <a:prstGeom prst="rect">
                <a:avLst/>
              </a:prstGeom>
            </p:spPr>
          </p:pic>
        </mc:Fallback>
      </mc:AlternateContent>
      <mc:AlternateContent xmlns:mc="http://schemas.openxmlformats.org/markup-compatibility/2006">
        <mc:Choice xmlns:p14="http://schemas.microsoft.com/office/powerpoint/2010/main" Requires="p14">
          <p:contentPart p14:bwMode="auto" r:id="rId10">
            <p14:nvContentPartPr>
              <p14:cNvPr id="17" name="Ink 16">
                <a:extLst>
                  <a:ext uri="{FF2B5EF4-FFF2-40B4-BE49-F238E27FC236}">
                    <a16:creationId xmlns:a16="http://schemas.microsoft.com/office/drawing/2014/main" id="{6821DCF5-3A4B-D0F4-D429-D436F60CB242}"/>
                  </a:ext>
                </a:extLst>
              </p14:cNvPr>
              <p14:cNvContentPartPr/>
              <p14:nvPr/>
            </p14:nvContentPartPr>
            <p14:xfrm>
              <a:off x="2933280" y="4666770"/>
              <a:ext cx="1780920" cy="649440"/>
            </p14:xfrm>
          </p:contentPart>
        </mc:Choice>
        <mc:Fallback>
          <p:pic>
            <p:nvPicPr>
              <p:cNvPr id="17" name="Ink 16">
                <a:extLst>
                  <a:ext uri="{FF2B5EF4-FFF2-40B4-BE49-F238E27FC236}">
                    <a16:creationId xmlns:a16="http://schemas.microsoft.com/office/drawing/2014/main" id="{6821DCF5-3A4B-D0F4-D429-D436F60CB242}"/>
                  </a:ext>
                </a:extLst>
              </p:cNvPr>
              <p:cNvPicPr/>
              <p:nvPr/>
            </p:nvPicPr>
            <p:blipFill>
              <a:blip r:embed="rId11"/>
              <a:stretch>
                <a:fillRect/>
              </a:stretch>
            </p:blipFill>
            <p:spPr>
              <a:xfrm>
                <a:off x="2879640" y="4558770"/>
                <a:ext cx="1888560" cy="865080"/>
              </a:xfrm>
              <a:prstGeom prst="rect">
                <a:avLst/>
              </a:prstGeom>
            </p:spPr>
          </p:pic>
        </mc:Fallback>
      </mc:AlternateContent>
      <mc:AlternateContent xmlns:mc="http://schemas.openxmlformats.org/markup-compatibility/2006">
        <mc:Choice xmlns:p14="http://schemas.microsoft.com/office/powerpoint/2010/main" Requires="p14">
          <p:contentPart p14:bwMode="auto" r:id="rId12">
            <p14:nvContentPartPr>
              <p14:cNvPr id="18" name="Ink 17">
                <a:extLst>
                  <a:ext uri="{FF2B5EF4-FFF2-40B4-BE49-F238E27FC236}">
                    <a16:creationId xmlns:a16="http://schemas.microsoft.com/office/drawing/2014/main" id="{273F20AB-FBAD-B6F6-F03C-412BA2A1458E}"/>
                  </a:ext>
                </a:extLst>
              </p14:cNvPr>
              <p14:cNvContentPartPr/>
              <p14:nvPr/>
            </p14:nvContentPartPr>
            <p14:xfrm>
              <a:off x="2916360" y="5332410"/>
              <a:ext cx="1801080" cy="506880"/>
            </p14:xfrm>
          </p:contentPart>
        </mc:Choice>
        <mc:Fallback>
          <p:pic>
            <p:nvPicPr>
              <p:cNvPr id="18" name="Ink 17">
                <a:extLst>
                  <a:ext uri="{FF2B5EF4-FFF2-40B4-BE49-F238E27FC236}">
                    <a16:creationId xmlns:a16="http://schemas.microsoft.com/office/drawing/2014/main" id="{273F20AB-FBAD-B6F6-F03C-412BA2A1458E}"/>
                  </a:ext>
                </a:extLst>
              </p:cNvPr>
              <p:cNvPicPr/>
              <p:nvPr/>
            </p:nvPicPr>
            <p:blipFill>
              <a:blip r:embed="rId13"/>
              <a:stretch>
                <a:fillRect/>
              </a:stretch>
            </p:blipFill>
            <p:spPr>
              <a:xfrm>
                <a:off x="2862720" y="5224770"/>
                <a:ext cx="1908720" cy="722520"/>
              </a:xfrm>
              <a:prstGeom prst="rect">
                <a:avLst/>
              </a:prstGeom>
            </p:spPr>
          </p:pic>
        </mc:Fallback>
      </mc:AlternateContent>
      <mc:AlternateContent xmlns:mc="http://schemas.openxmlformats.org/markup-compatibility/2006">
        <mc:Choice xmlns:p14="http://schemas.microsoft.com/office/powerpoint/2010/main" Requires="p14">
          <p:contentPart p14:bwMode="auto" r:id="rId14">
            <p14:nvContentPartPr>
              <p14:cNvPr id="19" name="Ink 18">
                <a:extLst>
                  <a:ext uri="{FF2B5EF4-FFF2-40B4-BE49-F238E27FC236}">
                    <a16:creationId xmlns:a16="http://schemas.microsoft.com/office/drawing/2014/main" id="{D27C44BB-3FFA-C5FA-E378-E1115F6E16B3}"/>
                  </a:ext>
                </a:extLst>
              </p14:cNvPr>
              <p14:cNvContentPartPr/>
              <p14:nvPr/>
            </p14:nvContentPartPr>
            <p14:xfrm>
              <a:off x="7187400" y="5544810"/>
              <a:ext cx="1027800" cy="866160"/>
            </p14:xfrm>
          </p:contentPart>
        </mc:Choice>
        <mc:Fallback>
          <p:pic>
            <p:nvPicPr>
              <p:cNvPr id="19" name="Ink 18">
                <a:extLst>
                  <a:ext uri="{FF2B5EF4-FFF2-40B4-BE49-F238E27FC236}">
                    <a16:creationId xmlns:a16="http://schemas.microsoft.com/office/drawing/2014/main" id="{D27C44BB-3FFA-C5FA-E378-E1115F6E16B3}"/>
                  </a:ext>
                </a:extLst>
              </p:cNvPr>
              <p:cNvPicPr/>
              <p:nvPr/>
            </p:nvPicPr>
            <p:blipFill>
              <a:blip r:embed="rId15"/>
              <a:stretch>
                <a:fillRect/>
              </a:stretch>
            </p:blipFill>
            <p:spPr>
              <a:xfrm>
                <a:off x="7133760" y="5436810"/>
                <a:ext cx="1135440" cy="1081800"/>
              </a:xfrm>
              <a:prstGeom prst="rect">
                <a:avLst/>
              </a:prstGeom>
            </p:spPr>
          </p:pic>
        </mc:Fallback>
      </mc:AlternateContent>
      <mc:AlternateContent xmlns:mc="http://schemas.openxmlformats.org/markup-compatibility/2006">
        <mc:Choice xmlns:p14="http://schemas.microsoft.com/office/powerpoint/2010/main" Requires="p14">
          <p:contentPart p14:bwMode="auto" r:id="rId16">
            <p14:nvContentPartPr>
              <p14:cNvPr id="20" name="Ink 19">
                <a:extLst>
                  <a:ext uri="{FF2B5EF4-FFF2-40B4-BE49-F238E27FC236}">
                    <a16:creationId xmlns:a16="http://schemas.microsoft.com/office/drawing/2014/main" id="{360E20C4-4978-D6A3-8646-0E67BD5EA1F1}"/>
                  </a:ext>
                </a:extLst>
              </p14:cNvPr>
              <p14:cNvContentPartPr/>
              <p14:nvPr/>
            </p14:nvContentPartPr>
            <p14:xfrm>
              <a:off x="8335080" y="809370"/>
              <a:ext cx="1064160" cy="1679040"/>
            </p14:xfrm>
          </p:contentPart>
        </mc:Choice>
        <mc:Fallback>
          <p:pic>
            <p:nvPicPr>
              <p:cNvPr id="20" name="Ink 19">
                <a:extLst>
                  <a:ext uri="{FF2B5EF4-FFF2-40B4-BE49-F238E27FC236}">
                    <a16:creationId xmlns:a16="http://schemas.microsoft.com/office/drawing/2014/main" id="{360E20C4-4978-D6A3-8646-0E67BD5EA1F1}"/>
                  </a:ext>
                </a:extLst>
              </p:cNvPr>
              <p:cNvPicPr/>
              <p:nvPr/>
            </p:nvPicPr>
            <p:blipFill>
              <a:blip r:embed="rId17"/>
              <a:stretch>
                <a:fillRect/>
              </a:stretch>
            </p:blipFill>
            <p:spPr>
              <a:xfrm>
                <a:off x="8281080" y="701370"/>
                <a:ext cx="1171800" cy="1894680"/>
              </a:xfrm>
              <a:prstGeom prst="rect">
                <a:avLst/>
              </a:prstGeom>
            </p:spPr>
          </p:pic>
        </mc:Fallback>
      </mc:AlternateContent>
    </p:spTree>
    <p:extLst>
      <p:ext uri="{BB962C8B-B14F-4D97-AF65-F5344CB8AC3E}">
        <p14:creationId xmlns:p14="http://schemas.microsoft.com/office/powerpoint/2010/main" val="40404287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10;&#10;Description automatically generated">
            <a:extLst>
              <a:ext uri="{FF2B5EF4-FFF2-40B4-BE49-F238E27FC236}">
                <a16:creationId xmlns:a16="http://schemas.microsoft.com/office/drawing/2014/main" id="{2E2BC6B5-C4DC-4C94-823E-A0C3CED7C0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0192" y="589325"/>
            <a:ext cx="9501082" cy="4653895"/>
          </a:xfrm>
          <a:prstGeom prst="rect">
            <a:avLst/>
          </a:prstGeom>
        </p:spPr>
      </p:pic>
    </p:spTree>
    <p:extLst>
      <p:ext uri="{BB962C8B-B14F-4D97-AF65-F5344CB8AC3E}">
        <p14:creationId xmlns:p14="http://schemas.microsoft.com/office/powerpoint/2010/main" val="16640146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B157142-AC65-4C8F-8A29-02F6F25950A3}"/>
              </a:ext>
            </a:extLst>
          </p:cNvPr>
          <p:cNvSpPr/>
          <p:nvPr/>
        </p:nvSpPr>
        <p:spPr>
          <a:xfrm>
            <a:off x="1271394" y="459104"/>
            <a:ext cx="10297550" cy="5632311"/>
          </a:xfrm>
          <a:prstGeom prst="rect">
            <a:avLst/>
          </a:prstGeom>
        </p:spPr>
        <p:txBody>
          <a:bodyPr wrap="square">
            <a:spAutoFit/>
          </a:bodyPr>
          <a:lstStyle/>
          <a:p>
            <a:r>
              <a:rPr lang="en-US" sz="3600">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If real estate is your profession, politics is your business.</a:t>
            </a:r>
            <a:r>
              <a:rPr lang="en-US" sz="3600">
                <a:latin typeface="Times New Roman" panose="02020603050405020304" pitchFamily="18" charset="0"/>
                <a:ea typeface="Times New Roman" panose="02020603050405020304" pitchFamily="18" charset="0"/>
                <a:cs typeface="Times New Roman" panose="02020603050405020304" pitchFamily="18" charset="0"/>
              </a:rPr>
              <a:t> And no one protects the real estate industry and your bottom line like TREPAC/Texas Association of REALTORS® Political Action Committee.</a:t>
            </a:r>
          </a:p>
          <a:p>
            <a:endParaRPr lang="en-US" sz="3600">
              <a:latin typeface="Calibri" panose="020F0502020204030204" pitchFamily="34" charset="0"/>
              <a:ea typeface="Calibri" panose="020F0502020204030204" pitchFamily="34" charset="0"/>
              <a:cs typeface="Times New Roman" panose="02020603050405020304" pitchFamily="18" charset="0"/>
            </a:endParaRPr>
          </a:p>
          <a:p>
            <a:r>
              <a:rPr lang="en-US" sz="3600">
                <a:latin typeface="Times New Roman" panose="02020603050405020304" pitchFamily="18" charset="0"/>
                <a:ea typeface="Times New Roman" panose="02020603050405020304" pitchFamily="18" charset="0"/>
                <a:cs typeface="Times New Roman" panose="02020603050405020304" pitchFamily="18" charset="0"/>
              </a:rPr>
              <a:t>TREPAC backs local, state, and national candidates and elected officials who have a proven track record of protecting private-property rights, preserving the dream of homeownership, and supporting the vitality of the real estate industry.</a:t>
            </a:r>
            <a:endParaRPr lang="en-US" sz="360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033528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285143D-06D8-9B9B-658D-1E52D77A7588}"/>
              </a:ext>
            </a:extLst>
          </p:cNvPr>
          <p:cNvSpPr txBox="1"/>
          <p:nvPr/>
        </p:nvSpPr>
        <p:spPr>
          <a:xfrm>
            <a:off x="351305" y="505007"/>
            <a:ext cx="6317350" cy="4937760"/>
          </a:xfrm>
          <a:prstGeom prst="rect">
            <a:avLst/>
          </a:prstGeom>
          <a:solidFill>
            <a:schemeClr val="bg1"/>
          </a:solidFill>
        </p:spPr>
        <p:txBody>
          <a:bodyPr wrap="square" rtlCol="0">
            <a:spAutoFit/>
          </a:bodyPr>
          <a:lstStyle/>
          <a:p>
            <a:r>
              <a:rPr lang="en-US" sz="2000" b="1" dirty="0">
                <a:solidFill>
                  <a:srgbClr val="C00000"/>
                </a:solidFill>
              </a:rPr>
              <a:t>TREPAC supported elected officials who supported:</a:t>
            </a:r>
          </a:p>
          <a:p>
            <a:endParaRPr lang="en-US" sz="2200" dirty="0"/>
          </a:p>
          <a:p>
            <a:r>
              <a:rPr lang="en-US" dirty="0"/>
              <a:t>2021:</a:t>
            </a:r>
          </a:p>
          <a:p>
            <a:pPr marL="285750" indent="-285750">
              <a:buFont typeface="Arial" panose="020B0604020202020204" pitchFamily="34" charset="0"/>
              <a:buChar char="•"/>
            </a:pPr>
            <a:r>
              <a:rPr lang="en-US" dirty="0"/>
              <a:t>HOA reform for fee caps, transparency, and homeowner protections</a:t>
            </a:r>
          </a:p>
          <a:p>
            <a:pPr marL="285750" indent="-285750">
              <a:buFont typeface="Arial" panose="020B0604020202020204" pitchFamily="34" charset="0"/>
              <a:buChar char="•"/>
            </a:pPr>
            <a:r>
              <a:rPr lang="en-US" dirty="0"/>
              <a:t>Increased broadband access</a:t>
            </a:r>
          </a:p>
          <a:p>
            <a:pPr marL="285750" indent="-285750">
              <a:buFont typeface="Arial" panose="020B0604020202020204" pitchFamily="34" charset="0"/>
              <a:buChar char="•"/>
            </a:pPr>
            <a:r>
              <a:rPr lang="en-US" dirty="0"/>
              <a:t>Property tax transparency</a:t>
            </a:r>
          </a:p>
          <a:p>
            <a:pPr marL="285750" indent="-285750">
              <a:buFont typeface="Arial" panose="020B0604020202020204" pitchFamily="34" charset="0"/>
              <a:buChar char="•"/>
            </a:pPr>
            <a:r>
              <a:rPr lang="en-US" dirty="0"/>
              <a:t>Eminent domain reform to increase property owner rights and education</a:t>
            </a:r>
          </a:p>
          <a:p>
            <a:pPr marL="285750" indent="-285750">
              <a:buFont typeface="Arial" panose="020B0604020202020204" pitchFamily="34" charset="0"/>
              <a:buChar char="•"/>
            </a:pPr>
            <a:r>
              <a:rPr lang="en-US" dirty="0"/>
              <a:t>Flood disclosure for tenants</a:t>
            </a:r>
          </a:p>
          <a:p>
            <a:endParaRPr lang="en-US" dirty="0"/>
          </a:p>
          <a:p>
            <a:r>
              <a:rPr lang="en-US" dirty="0"/>
              <a:t>2019:</a:t>
            </a:r>
          </a:p>
          <a:p>
            <a:pPr marL="285750" indent="-285750">
              <a:buFont typeface="Arial" panose="020B0604020202020204" pitchFamily="34" charset="0"/>
              <a:buChar char="•"/>
            </a:pPr>
            <a:r>
              <a:rPr lang="en-US" dirty="0"/>
              <a:t>Property tax reform for transparency measures and lowering voter approval rate to 3.5%</a:t>
            </a:r>
          </a:p>
          <a:p>
            <a:pPr marL="285750" indent="-285750">
              <a:buFont typeface="Arial" panose="020B0604020202020204" pitchFamily="34" charset="0"/>
              <a:buChar char="•"/>
            </a:pPr>
            <a:r>
              <a:rPr lang="en-US" dirty="0"/>
              <a:t>Comprehensive school finance reform</a:t>
            </a:r>
          </a:p>
          <a:p>
            <a:pPr marL="285750" indent="-285750">
              <a:buFont typeface="Arial" panose="020B0604020202020204" pitchFamily="34" charset="0"/>
              <a:buChar char="•"/>
            </a:pPr>
            <a:r>
              <a:rPr lang="en-US" dirty="0"/>
              <a:t>Ending forced annexation</a:t>
            </a:r>
          </a:p>
          <a:p>
            <a:pPr marL="285750" indent="-285750">
              <a:buFont typeface="Arial" panose="020B0604020202020204" pitchFamily="34" charset="0"/>
              <a:buChar char="•"/>
            </a:pPr>
            <a:r>
              <a:rPr lang="en-US" dirty="0"/>
              <a:t>TREC sunset review</a:t>
            </a:r>
          </a:p>
        </p:txBody>
      </p:sp>
      <p:sp>
        <p:nvSpPr>
          <p:cNvPr id="5" name="TextBox 4">
            <a:extLst>
              <a:ext uri="{FF2B5EF4-FFF2-40B4-BE49-F238E27FC236}">
                <a16:creationId xmlns:a16="http://schemas.microsoft.com/office/drawing/2014/main" id="{FDFE6626-D660-7F12-2F72-1BE73DD1BD34}"/>
              </a:ext>
            </a:extLst>
          </p:cNvPr>
          <p:cNvSpPr txBox="1"/>
          <p:nvPr/>
        </p:nvSpPr>
        <p:spPr>
          <a:xfrm>
            <a:off x="6668655" y="505007"/>
            <a:ext cx="5161478" cy="4937760"/>
          </a:xfrm>
          <a:prstGeom prst="rect">
            <a:avLst/>
          </a:prstGeom>
          <a:solidFill>
            <a:schemeClr val="bg1"/>
          </a:solidFill>
        </p:spPr>
        <p:txBody>
          <a:bodyPr wrap="none" rtlCol="0">
            <a:spAutoFit/>
          </a:bodyPr>
          <a:lstStyle/>
          <a:p>
            <a:endParaRPr lang="en-US"/>
          </a:p>
          <a:p>
            <a:r>
              <a:rPr lang="en-US"/>
              <a:t>2017</a:t>
            </a:r>
            <a:r>
              <a:rPr lang="en-US" dirty="0"/>
              <a:t>:</a:t>
            </a:r>
          </a:p>
          <a:p>
            <a:pPr marL="285750" indent="-285750">
              <a:buFont typeface="Arial" panose="020B0604020202020204" pitchFamily="34" charset="0"/>
              <a:buChar char="•"/>
            </a:pPr>
            <a:r>
              <a:rPr lang="en-US" dirty="0"/>
              <a:t>Prohibiting linkage fees</a:t>
            </a:r>
          </a:p>
          <a:p>
            <a:pPr marL="285750" indent="-285750">
              <a:buFont typeface="Arial" panose="020B0604020202020204" pitchFamily="34" charset="0"/>
              <a:buChar char="•"/>
            </a:pPr>
            <a:r>
              <a:rPr lang="en-US" dirty="0"/>
              <a:t>Expansion of Seller’s Disclosure</a:t>
            </a:r>
          </a:p>
          <a:p>
            <a:pPr marL="285750" indent="-285750">
              <a:buFont typeface="Arial" panose="020B0604020202020204" pitchFamily="34" charset="0"/>
              <a:buChar char="•"/>
            </a:pPr>
            <a:r>
              <a:rPr lang="en-US" dirty="0"/>
              <a:t>Enhanced access to home equity</a:t>
            </a:r>
          </a:p>
          <a:p>
            <a:endParaRPr lang="en-US" dirty="0"/>
          </a:p>
          <a:p>
            <a:r>
              <a:rPr lang="en-US" dirty="0"/>
              <a:t>2015:</a:t>
            </a:r>
          </a:p>
          <a:p>
            <a:pPr marL="285750" indent="-285750">
              <a:buFont typeface="Arial" panose="020B0604020202020204" pitchFamily="34" charset="0"/>
              <a:buChar char="•"/>
            </a:pPr>
            <a:r>
              <a:rPr lang="en-US" dirty="0"/>
              <a:t>Bann on Transfer Tax</a:t>
            </a:r>
          </a:p>
          <a:p>
            <a:pPr marL="285750" indent="-285750">
              <a:buFont typeface="Arial" panose="020B0604020202020204" pitchFamily="34" charset="0"/>
              <a:buChar char="•"/>
            </a:pPr>
            <a:r>
              <a:rPr lang="en-US" dirty="0"/>
              <a:t>Repeal Broker’s Double Tax</a:t>
            </a:r>
          </a:p>
          <a:p>
            <a:pPr marL="285750" indent="-285750">
              <a:buFont typeface="Arial" panose="020B0604020202020204" pitchFamily="34" charset="0"/>
              <a:buChar char="•"/>
            </a:pPr>
            <a:r>
              <a:rPr lang="en-US" dirty="0"/>
              <a:t>Reduction of Franchise Tax</a:t>
            </a:r>
          </a:p>
          <a:p>
            <a:pPr marL="285750" indent="-285750">
              <a:buFont typeface="Arial" panose="020B0604020202020204" pitchFamily="34" charset="0"/>
              <a:buChar char="•"/>
            </a:pPr>
            <a:r>
              <a:rPr lang="en-US" dirty="0"/>
              <a:t>Equal and Uniform Property Valuation</a:t>
            </a:r>
          </a:p>
          <a:p>
            <a:pPr marL="285750" indent="-285750">
              <a:buFont typeface="Arial" panose="020B0604020202020204" pitchFamily="34" charset="0"/>
              <a:buChar char="•"/>
            </a:pPr>
            <a:r>
              <a:rPr lang="en-US" dirty="0"/>
              <a:t>Property Tax Transparency</a:t>
            </a:r>
          </a:p>
          <a:p>
            <a:pPr marL="285750" indent="-285750">
              <a:buFont typeface="Arial" panose="020B0604020202020204" pitchFamily="34" charset="0"/>
              <a:buChar char="•"/>
            </a:pPr>
            <a:r>
              <a:rPr lang="en-US" dirty="0"/>
              <a:t>Updated TWIA funding and structure</a:t>
            </a:r>
          </a:p>
          <a:p>
            <a:endParaRPr lang="en-US" dirty="0"/>
          </a:p>
          <a:p>
            <a:r>
              <a:rPr lang="en-US" dirty="0"/>
              <a:t>2013:</a:t>
            </a:r>
          </a:p>
          <a:p>
            <a:pPr marL="285750" indent="-285750">
              <a:buFont typeface="Arial" panose="020B0604020202020204" pitchFamily="34" charset="0"/>
              <a:buChar char="•"/>
            </a:pPr>
            <a:r>
              <a:rPr lang="en-US" dirty="0"/>
              <a:t>Infrastructure needs</a:t>
            </a:r>
          </a:p>
          <a:p>
            <a:pPr marL="285750" indent="-285750">
              <a:buFont typeface="Arial" panose="020B0604020202020204" pitchFamily="34" charset="0"/>
              <a:buChar char="•"/>
            </a:pPr>
            <a:r>
              <a:rPr lang="en-US" dirty="0"/>
              <a:t>Consumer-protection laws for Property Tax Loans</a:t>
            </a:r>
          </a:p>
        </p:txBody>
      </p:sp>
    </p:spTree>
    <p:extLst>
      <p:ext uri="{BB962C8B-B14F-4D97-AF65-F5344CB8AC3E}">
        <p14:creationId xmlns:p14="http://schemas.microsoft.com/office/powerpoint/2010/main" val="8080407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timeline&#10;&#10;Description automatically generated">
            <a:extLst>
              <a:ext uri="{FF2B5EF4-FFF2-40B4-BE49-F238E27FC236}">
                <a16:creationId xmlns:a16="http://schemas.microsoft.com/office/drawing/2014/main" id="{5BD3D46D-3E20-51C6-DD24-9A5B81E6CF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8998" y="116897"/>
            <a:ext cx="4222894" cy="5622812"/>
          </a:xfrm>
          <a:prstGeom prst="rect">
            <a:avLst/>
          </a:prstGeom>
        </p:spPr>
      </p:pic>
      <p:graphicFrame>
        <p:nvGraphicFramePr>
          <p:cNvPr id="7" name="Object 6">
            <a:extLst>
              <a:ext uri="{FF2B5EF4-FFF2-40B4-BE49-F238E27FC236}">
                <a16:creationId xmlns:a16="http://schemas.microsoft.com/office/drawing/2014/main" id="{C64DB428-57B1-C554-F9A1-A6608E941E7C}"/>
              </a:ext>
            </a:extLst>
          </p:cNvPr>
          <p:cNvGraphicFramePr>
            <a:graphicFrameLocks noChangeAspect="1"/>
          </p:cNvGraphicFramePr>
          <p:nvPr>
            <p:extLst>
              <p:ext uri="{D42A27DB-BD31-4B8C-83A1-F6EECF244321}">
                <p14:modId xmlns:p14="http://schemas.microsoft.com/office/powerpoint/2010/main" val="858779734"/>
              </p:ext>
            </p:extLst>
          </p:nvPr>
        </p:nvGraphicFramePr>
        <p:xfrm>
          <a:off x="1328628" y="116896"/>
          <a:ext cx="4344376" cy="5622812"/>
        </p:xfrm>
        <a:graphic>
          <a:graphicData uri="http://schemas.openxmlformats.org/presentationml/2006/ole">
            <mc:AlternateContent xmlns:mc="http://schemas.openxmlformats.org/markup-compatibility/2006">
              <mc:Choice xmlns:v="urn:schemas-microsoft-com:vml" Requires="v">
                <p:oleObj name="Acrobat Document" r:id="rId3" imgW="5829300" imgH="7543800" progId="Acrobat.Document.DC">
                  <p:embed/>
                </p:oleObj>
              </mc:Choice>
              <mc:Fallback>
                <p:oleObj name="Acrobat Document" r:id="rId3" imgW="5829300" imgH="7543800" progId="Acrobat.Document.DC">
                  <p:embed/>
                  <p:pic>
                    <p:nvPicPr>
                      <p:cNvPr id="7" name="Object 6">
                        <a:extLst>
                          <a:ext uri="{FF2B5EF4-FFF2-40B4-BE49-F238E27FC236}">
                            <a16:creationId xmlns:a16="http://schemas.microsoft.com/office/drawing/2014/main" id="{C64DB428-57B1-C554-F9A1-A6608E941E7C}"/>
                          </a:ext>
                        </a:extLst>
                      </p:cNvPr>
                      <p:cNvPicPr/>
                      <p:nvPr/>
                    </p:nvPicPr>
                    <p:blipFill>
                      <a:blip r:embed="rId4"/>
                      <a:stretch>
                        <a:fillRect/>
                      </a:stretch>
                    </p:blipFill>
                    <p:spPr>
                      <a:xfrm>
                        <a:off x="1328628" y="116896"/>
                        <a:ext cx="4344376" cy="5622812"/>
                      </a:xfrm>
                      <a:prstGeom prst="rect">
                        <a:avLst/>
                      </a:prstGeom>
                    </p:spPr>
                  </p:pic>
                </p:oleObj>
              </mc:Fallback>
            </mc:AlternateContent>
          </a:graphicData>
        </a:graphic>
      </p:graphicFrame>
    </p:spTree>
    <p:extLst>
      <p:ext uri="{BB962C8B-B14F-4D97-AF65-F5344CB8AC3E}">
        <p14:creationId xmlns:p14="http://schemas.microsoft.com/office/powerpoint/2010/main" val="458514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05A105C-D4B0-467A-B7C2-5DFE09674EB5}"/>
              </a:ext>
            </a:extLst>
          </p:cNvPr>
          <p:cNvSpPr/>
          <p:nvPr/>
        </p:nvSpPr>
        <p:spPr>
          <a:xfrm>
            <a:off x="3100253" y="2151017"/>
            <a:ext cx="9174480" cy="3539430"/>
          </a:xfrm>
          <a:prstGeom prst="rect">
            <a:avLst/>
          </a:prstGeom>
        </p:spPr>
        <p:txBody>
          <a:bodyPr wrap="square">
            <a:spAutoFit/>
          </a:bodyPr>
          <a:lstStyle/>
          <a:p>
            <a:pPr marR="0" lvl="0">
              <a:spcBef>
                <a:spcPts val="0"/>
              </a:spcBef>
              <a:spcAft>
                <a:spcPts val="0"/>
              </a:spcAft>
              <a:tabLst>
                <a:tab pos="57150" algn="l"/>
                <a:tab pos="628650" algn="l"/>
                <a:tab pos="0" algn="l"/>
                <a:tab pos="457200" algn="l"/>
                <a:tab pos="1257300" algn="l"/>
              </a:tabLst>
            </a:pPr>
            <a:r>
              <a:rPr lang="en-US" sz="3200">
                <a:latin typeface="Palatino Linotype" panose="02040502050505030304" pitchFamily="18" charset="0"/>
                <a:ea typeface="Times New Roman" panose="02020603050405020304" pitchFamily="18" charset="0"/>
                <a:cs typeface="Arial" panose="020B0604020202020204" pitchFamily="34" charset="0"/>
              </a:rPr>
              <a:t>3-tiered organization, each governed by a member elected Board of Directors:  </a:t>
            </a:r>
          </a:p>
          <a:p>
            <a:pPr marR="0" lvl="0">
              <a:spcBef>
                <a:spcPts val="0"/>
              </a:spcBef>
              <a:spcAft>
                <a:spcPts val="0"/>
              </a:spcAft>
              <a:tabLst>
                <a:tab pos="57150" algn="l"/>
                <a:tab pos="628650" algn="l"/>
                <a:tab pos="0" algn="l"/>
                <a:tab pos="457200" algn="l"/>
                <a:tab pos="1257300" algn="l"/>
              </a:tabLst>
            </a:pPr>
            <a:endParaRPr lang="en-US" sz="3200">
              <a:latin typeface="Arial" panose="020B0604020202020204" pitchFamily="34" charset="0"/>
              <a:ea typeface="Times New Roman" panose="02020603050405020304" pitchFamily="18" charset="0"/>
              <a:cs typeface="Times New Roman" panose="02020603050405020304" pitchFamily="18" charset="0"/>
            </a:endParaRPr>
          </a:p>
          <a:p>
            <a:pPr marL="742950" marR="0" lvl="1" indent="-285750">
              <a:spcBef>
                <a:spcPts val="0"/>
              </a:spcBef>
              <a:spcAft>
                <a:spcPts val="0"/>
              </a:spcAft>
              <a:buFont typeface="Symbol" panose="05050102010706020507" pitchFamily="18" charset="2"/>
              <a:buChar char=""/>
              <a:tabLst>
                <a:tab pos="57150" algn="l"/>
                <a:tab pos="628650" algn="l"/>
                <a:tab pos="228600" algn="l"/>
                <a:tab pos="457200" algn="l"/>
              </a:tabLst>
            </a:pPr>
            <a:r>
              <a:rPr lang="en-US" sz="3200" i="1">
                <a:latin typeface="Palatino Linotype" panose="02040502050505030304" pitchFamily="18" charset="0"/>
                <a:ea typeface="Times New Roman" panose="02020603050405020304" pitchFamily="18" charset="0"/>
                <a:cs typeface="Arial" panose="020B0604020202020204" pitchFamily="34" charset="0"/>
              </a:rPr>
              <a:t>NAR (founded in 1908)</a:t>
            </a:r>
            <a:endParaRPr lang="en-US" sz="3200">
              <a:latin typeface="Arial" panose="020B0604020202020204" pitchFamily="34" charset="0"/>
              <a:ea typeface="Times New Roman" panose="02020603050405020304" pitchFamily="18" charset="0"/>
              <a:cs typeface="Times New Roman" panose="02020603050405020304" pitchFamily="18" charset="0"/>
            </a:endParaRPr>
          </a:p>
          <a:p>
            <a:pPr marL="742950" marR="0" lvl="1" indent="-285750">
              <a:spcBef>
                <a:spcPts val="0"/>
              </a:spcBef>
              <a:spcAft>
                <a:spcPts val="0"/>
              </a:spcAft>
              <a:buFont typeface="Symbol" panose="05050102010706020507" pitchFamily="18" charset="2"/>
              <a:buChar char=""/>
              <a:tabLst>
                <a:tab pos="57150" algn="l"/>
                <a:tab pos="628650" algn="l"/>
                <a:tab pos="228600" algn="l"/>
                <a:tab pos="457200" algn="l"/>
              </a:tabLst>
            </a:pPr>
            <a:r>
              <a:rPr lang="en-US" sz="3200" i="1">
                <a:latin typeface="Palatino Linotype" panose="02040502050505030304" pitchFamily="18" charset="0"/>
                <a:ea typeface="Times New Roman" panose="02020603050405020304" pitchFamily="18" charset="0"/>
                <a:cs typeface="Arial" panose="020B0604020202020204" pitchFamily="34" charset="0"/>
              </a:rPr>
              <a:t>TAR (chartered in1920)</a:t>
            </a:r>
            <a:endParaRPr lang="en-US" sz="3200">
              <a:latin typeface="Arial" panose="020B0604020202020204" pitchFamily="34" charset="0"/>
              <a:ea typeface="Times New Roman" panose="02020603050405020304" pitchFamily="18" charset="0"/>
              <a:cs typeface="Times New Roman" panose="02020603050405020304" pitchFamily="18" charset="0"/>
            </a:endParaRPr>
          </a:p>
          <a:p>
            <a:pPr marL="742950" marR="0" lvl="1" indent="-285750">
              <a:spcBef>
                <a:spcPts val="0"/>
              </a:spcBef>
              <a:spcAft>
                <a:spcPts val="0"/>
              </a:spcAft>
              <a:buFont typeface="Symbol" panose="05050102010706020507" pitchFamily="18" charset="2"/>
              <a:buChar char=""/>
              <a:tabLst>
                <a:tab pos="57150" algn="l"/>
                <a:tab pos="628650" algn="l"/>
                <a:tab pos="228600" algn="l"/>
                <a:tab pos="457200" algn="l"/>
              </a:tabLst>
            </a:pPr>
            <a:r>
              <a:rPr lang="en-US" sz="3200" i="1">
                <a:latin typeface="Palatino Linotype" panose="02040502050505030304" pitchFamily="18" charset="0"/>
                <a:ea typeface="Times New Roman" panose="02020603050405020304" pitchFamily="18" charset="0"/>
                <a:cs typeface="Arial" panose="020B0604020202020204" pitchFamily="34" charset="0"/>
              </a:rPr>
              <a:t>Pre-merger existence (Chartered in the 1960’s) Local Association formed January 1, 2014</a:t>
            </a:r>
            <a:endParaRPr lang="en-US" sz="3200">
              <a:latin typeface="Arial" panose="020B0604020202020204" pitchFamily="34" charset="0"/>
              <a:ea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44E59420-3EE4-41D5-B24B-0F921DD6D708}"/>
              </a:ext>
            </a:extLst>
          </p:cNvPr>
          <p:cNvSpPr/>
          <p:nvPr/>
        </p:nvSpPr>
        <p:spPr>
          <a:xfrm>
            <a:off x="306977" y="316018"/>
            <a:ext cx="8564879" cy="707886"/>
          </a:xfrm>
          <a:prstGeom prst="rect">
            <a:avLst/>
          </a:prstGeom>
        </p:spPr>
        <p:txBody>
          <a:bodyPr wrap="square">
            <a:spAutoFit/>
          </a:bodyPr>
          <a:lstStyle/>
          <a:p>
            <a:pPr marR="0" lvl="0">
              <a:spcBef>
                <a:spcPts val="0"/>
              </a:spcBef>
              <a:spcAft>
                <a:spcPts val="0"/>
              </a:spcAft>
              <a:tabLst>
                <a:tab pos="57150" algn="l"/>
                <a:tab pos="628650" algn="l"/>
                <a:tab pos="0" algn="l"/>
                <a:tab pos="457200" algn="l"/>
                <a:tab pos="1257300" algn="l"/>
              </a:tabLst>
            </a:pPr>
            <a:r>
              <a:rPr lang="en-US" sz="4000">
                <a:latin typeface="Palatino Linotype" panose="02040502050505030304" pitchFamily="18" charset="0"/>
                <a:ea typeface="Times New Roman" panose="02020603050405020304" pitchFamily="18" charset="0"/>
                <a:cs typeface="Arial" panose="020B0604020202020204" pitchFamily="34" charset="0"/>
              </a:rPr>
              <a:t>What is a Board of REALTORS® ?</a:t>
            </a:r>
            <a:endParaRPr lang="en-US" sz="4000" b="1">
              <a:latin typeface="Palatino Linotype" panose="02040502050505030304" pitchFamily="18"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6845898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1D3D8D2-4C41-4285-BF14-4B46B6E3EE9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403407" y="193431"/>
            <a:ext cx="3026590" cy="6471138"/>
          </a:xfrm>
          <a:prstGeom prst="rect">
            <a:avLst/>
          </a:prstGeom>
        </p:spPr>
      </p:pic>
      <p:pic>
        <p:nvPicPr>
          <p:cNvPr id="4" name="Picture 3" descr="Diagram&#10;&#10;Description automatically generated">
            <a:extLst>
              <a:ext uri="{FF2B5EF4-FFF2-40B4-BE49-F238E27FC236}">
                <a16:creationId xmlns:a16="http://schemas.microsoft.com/office/drawing/2014/main" id="{C7E0CF7D-E886-41C1-9BC2-21904864B2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49359" y="-120073"/>
            <a:ext cx="5239234" cy="6858000"/>
          </a:xfrm>
          <a:prstGeom prst="rect">
            <a:avLst/>
          </a:prstGeom>
        </p:spPr>
      </p:pic>
    </p:spTree>
    <p:extLst>
      <p:ext uri="{BB962C8B-B14F-4D97-AF65-F5344CB8AC3E}">
        <p14:creationId xmlns:p14="http://schemas.microsoft.com/office/powerpoint/2010/main" val="35010908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E07C537-7DD2-415B-91D9-41F008E2644F}"/>
              </a:ext>
            </a:extLst>
          </p:cNvPr>
          <p:cNvSpPr/>
          <p:nvPr/>
        </p:nvSpPr>
        <p:spPr>
          <a:xfrm>
            <a:off x="653491" y="162995"/>
            <a:ext cx="10548730" cy="6186309"/>
          </a:xfrm>
          <a:prstGeom prst="rect">
            <a:avLst/>
          </a:prstGeom>
        </p:spPr>
        <p:txBody>
          <a:bodyPr wrap="square">
            <a:spAutoFit/>
          </a:bodyPr>
          <a:lstStyle/>
          <a:p>
            <a:r>
              <a:rPr lang="en-US" sz="6000">
                <a:latin typeface="Barlow Condensed"/>
              </a:rPr>
              <a:t>Stay informed</a:t>
            </a:r>
          </a:p>
          <a:p>
            <a:endParaRPr lang="en-US" sz="4400">
              <a:solidFill>
                <a:schemeClr val="accent5">
                  <a:lumMod val="75000"/>
                </a:schemeClr>
              </a:solidFill>
            </a:endParaRPr>
          </a:p>
          <a:p>
            <a:r>
              <a:rPr lang="en-US" sz="4400">
                <a:solidFill>
                  <a:schemeClr val="accent5">
                    <a:lumMod val="75000"/>
                  </a:schemeClr>
                </a:solidFill>
              </a:rPr>
              <a:t>Text “</a:t>
            </a:r>
            <a:r>
              <a:rPr lang="en-US" sz="4400" err="1">
                <a:solidFill>
                  <a:schemeClr val="accent5">
                    <a:lumMod val="75000"/>
                  </a:schemeClr>
                </a:solidFill>
              </a:rPr>
              <a:t>txrealtors</a:t>
            </a:r>
            <a:r>
              <a:rPr lang="en-US" sz="4400">
                <a:solidFill>
                  <a:schemeClr val="accent5">
                    <a:lumMod val="75000"/>
                  </a:schemeClr>
                </a:solidFill>
              </a:rPr>
              <a:t>” 30644</a:t>
            </a:r>
          </a:p>
          <a:p>
            <a:r>
              <a:rPr lang="en-US" sz="4400" i="1">
                <a:solidFill>
                  <a:schemeClr val="accent5">
                    <a:lumMod val="75000"/>
                  </a:schemeClr>
                </a:solidFill>
              </a:rPr>
              <a:t>TexasRealEstate.com/Liaison</a:t>
            </a:r>
          </a:p>
          <a:p>
            <a:r>
              <a:rPr lang="en-US" sz="4400" i="1">
                <a:solidFill>
                  <a:schemeClr val="accent5">
                    <a:lumMod val="75000"/>
                  </a:schemeClr>
                </a:solidFill>
              </a:rPr>
              <a:t>TexasRealEstate.com/Issues</a:t>
            </a:r>
          </a:p>
          <a:p>
            <a:r>
              <a:rPr lang="en-US" sz="4000"/>
              <a:t>Receive periodic updates on issues </a:t>
            </a:r>
          </a:p>
          <a:p>
            <a:r>
              <a:rPr lang="en-US" sz="4000"/>
              <a:t>important to you and your profession from the experts!  </a:t>
            </a:r>
            <a:br>
              <a:rPr lang="en-US" sz="4000"/>
            </a:br>
            <a:endParaRPr lang="en-US" sz="4000"/>
          </a:p>
        </p:txBody>
      </p:sp>
      <p:pic>
        <p:nvPicPr>
          <p:cNvPr id="4" name="Picture 3" descr="A close up of a sign&#10;&#10;Description automatically generated">
            <a:extLst>
              <a:ext uri="{FF2B5EF4-FFF2-40B4-BE49-F238E27FC236}">
                <a16:creationId xmlns:a16="http://schemas.microsoft.com/office/drawing/2014/main" id="{F3943E20-C7BD-43EE-8D8D-2A5B0A5F47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12043" y="494642"/>
            <a:ext cx="5197831" cy="3465220"/>
          </a:xfrm>
          <a:prstGeom prst="rect">
            <a:avLst/>
          </a:prstGeom>
        </p:spPr>
      </p:pic>
    </p:spTree>
    <p:extLst>
      <p:ext uri="{BB962C8B-B14F-4D97-AF65-F5344CB8AC3E}">
        <p14:creationId xmlns:p14="http://schemas.microsoft.com/office/powerpoint/2010/main" val="35945829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EE99DB0-2937-4890-A3BB-950879D636A2}"/>
              </a:ext>
            </a:extLst>
          </p:cNvPr>
          <p:cNvSpPr txBox="1"/>
          <p:nvPr/>
        </p:nvSpPr>
        <p:spPr>
          <a:xfrm>
            <a:off x="702366" y="494323"/>
            <a:ext cx="5399748" cy="1200329"/>
          </a:xfrm>
          <a:prstGeom prst="rect">
            <a:avLst/>
          </a:prstGeom>
          <a:noFill/>
        </p:spPr>
        <p:txBody>
          <a:bodyPr wrap="none" rtlCol="0">
            <a:spAutoFit/>
          </a:bodyPr>
          <a:lstStyle/>
          <a:p>
            <a:r>
              <a:rPr lang="en-US" sz="2400"/>
              <a:t>Casey Lee – Government Affairs Director</a:t>
            </a:r>
          </a:p>
          <a:p>
            <a:r>
              <a:rPr lang="en-US" sz="2400"/>
              <a:t>casey@fourriversrealtors.com</a:t>
            </a:r>
          </a:p>
          <a:p>
            <a:r>
              <a:rPr lang="en-US" sz="2400"/>
              <a:t>512-738-7053</a:t>
            </a:r>
          </a:p>
        </p:txBody>
      </p:sp>
      <p:sp>
        <p:nvSpPr>
          <p:cNvPr id="3" name="TextBox 2">
            <a:extLst>
              <a:ext uri="{FF2B5EF4-FFF2-40B4-BE49-F238E27FC236}">
                <a16:creationId xmlns:a16="http://schemas.microsoft.com/office/drawing/2014/main" id="{8C7A1EDF-707B-4A10-8552-9C0ADBB3EF49}"/>
              </a:ext>
            </a:extLst>
          </p:cNvPr>
          <p:cNvSpPr txBox="1"/>
          <p:nvPr/>
        </p:nvSpPr>
        <p:spPr>
          <a:xfrm>
            <a:off x="702366" y="2423564"/>
            <a:ext cx="2814040" cy="1754326"/>
          </a:xfrm>
          <a:prstGeom prst="rect">
            <a:avLst/>
          </a:prstGeom>
          <a:noFill/>
        </p:spPr>
        <p:txBody>
          <a:bodyPr wrap="none" rtlCol="0">
            <a:spAutoFit/>
          </a:bodyPr>
          <a:lstStyle/>
          <a:p>
            <a:r>
              <a:rPr lang="en-US" b="1" u="sng"/>
              <a:t>Hays County</a:t>
            </a:r>
            <a:endParaRPr lang="en-US"/>
          </a:p>
          <a:p>
            <a:r>
              <a:rPr lang="en-US"/>
              <a:t>San Marcos</a:t>
            </a:r>
          </a:p>
          <a:p>
            <a:r>
              <a:rPr lang="en-US"/>
              <a:t>Cody Lantelme</a:t>
            </a:r>
          </a:p>
          <a:p>
            <a:r>
              <a:rPr lang="en-US"/>
              <a:t>cody@carsonproperties.net</a:t>
            </a:r>
          </a:p>
          <a:p>
            <a:endParaRPr lang="en-US"/>
          </a:p>
          <a:p>
            <a:endParaRPr lang="en-US"/>
          </a:p>
        </p:txBody>
      </p:sp>
      <p:sp>
        <p:nvSpPr>
          <p:cNvPr id="4" name="TextBox 3">
            <a:extLst>
              <a:ext uri="{FF2B5EF4-FFF2-40B4-BE49-F238E27FC236}">
                <a16:creationId xmlns:a16="http://schemas.microsoft.com/office/drawing/2014/main" id="{E2C0C460-99B7-47C0-BCD8-EBCB2335EF43}"/>
              </a:ext>
            </a:extLst>
          </p:cNvPr>
          <p:cNvSpPr txBox="1"/>
          <p:nvPr/>
        </p:nvSpPr>
        <p:spPr>
          <a:xfrm>
            <a:off x="600677" y="4029639"/>
            <a:ext cx="2822247" cy="1200329"/>
          </a:xfrm>
          <a:prstGeom prst="rect">
            <a:avLst/>
          </a:prstGeom>
          <a:noFill/>
        </p:spPr>
        <p:txBody>
          <a:bodyPr wrap="none" rtlCol="0">
            <a:spAutoFit/>
          </a:bodyPr>
          <a:lstStyle/>
          <a:p>
            <a:r>
              <a:rPr lang="en-US" b="1" u="sng"/>
              <a:t>Comal County</a:t>
            </a:r>
          </a:p>
          <a:p>
            <a:r>
              <a:rPr lang="en-US"/>
              <a:t>New Braunfels/Canyon Lake</a:t>
            </a:r>
          </a:p>
          <a:p>
            <a:r>
              <a:rPr lang="en-US"/>
              <a:t>Esther Boarnet</a:t>
            </a:r>
          </a:p>
          <a:p>
            <a:r>
              <a:rPr lang="en-US"/>
              <a:t>eboarnet@gmail.com</a:t>
            </a:r>
          </a:p>
        </p:txBody>
      </p:sp>
      <p:sp>
        <p:nvSpPr>
          <p:cNvPr id="6" name="TextBox 5">
            <a:extLst>
              <a:ext uri="{FF2B5EF4-FFF2-40B4-BE49-F238E27FC236}">
                <a16:creationId xmlns:a16="http://schemas.microsoft.com/office/drawing/2014/main" id="{D3AD68CF-A55D-42AB-A697-3E17534CF976}"/>
              </a:ext>
            </a:extLst>
          </p:cNvPr>
          <p:cNvSpPr txBox="1"/>
          <p:nvPr/>
        </p:nvSpPr>
        <p:spPr>
          <a:xfrm>
            <a:off x="4043642" y="2100398"/>
            <a:ext cx="2202847" cy="1200329"/>
          </a:xfrm>
          <a:prstGeom prst="rect">
            <a:avLst/>
          </a:prstGeom>
          <a:noFill/>
        </p:spPr>
        <p:txBody>
          <a:bodyPr wrap="none" rtlCol="0">
            <a:spAutoFit/>
          </a:bodyPr>
          <a:lstStyle/>
          <a:p>
            <a:r>
              <a:rPr lang="en-US" b="1" u="sng"/>
              <a:t>Guadalupe County</a:t>
            </a:r>
          </a:p>
          <a:p>
            <a:r>
              <a:rPr lang="en-US"/>
              <a:t>Seguin</a:t>
            </a:r>
          </a:p>
          <a:p>
            <a:r>
              <a:rPr lang="en-US"/>
              <a:t>Ken Kiel</a:t>
            </a:r>
          </a:p>
          <a:p>
            <a:r>
              <a:rPr lang="en-US"/>
              <a:t>kkiel@cbharper.com</a:t>
            </a:r>
          </a:p>
        </p:txBody>
      </p:sp>
      <p:sp>
        <p:nvSpPr>
          <p:cNvPr id="7" name="TextBox 6">
            <a:extLst>
              <a:ext uri="{FF2B5EF4-FFF2-40B4-BE49-F238E27FC236}">
                <a16:creationId xmlns:a16="http://schemas.microsoft.com/office/drawing/2014/main" id="{D551D62E-B008-4F6C-9384-96BB9FF98871}"/>
              </a:ext>
            </a:extLst>
          </p:cNvPr>
          <p:cNvSpPr txBox="1"/>
          <p:nvPr/>
        </p:nvSpPr>
        <p:spPr>
          <a:xfrm>
            <a:off x="4043642" y="4917272"/>
            <a:ext cx="2032929" cy="800219"/>
          </a:xfrm>
          <a:prstGeom prst="rect">
            <a:avLst/>
          </a:prstGeom>
          <a:noFill/>
        </p:spPr>
        <p:txBody>
          <a:bodyPr wrap="none" rtlCol="0">
            <a:spAutoFit/>
          </a:bodyPr>
          <a:lstStyle/>
          <a:p>
            <a:r>
              <a:rPr lang="en-US" b="1" u="sng"/>
              <a:t>Gonzales County</a:t>
            </a:r>
          </a:p>
          <a:p>
            <a:endParaRPr lang="en-US" sz="280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B409B0E2-8AE6-40DC-95AF-8F4DE25083D4}"/>
              </a:ext>
            </a:extLst>
          </p:cNvPr>
          <p:cNvSpPr txBox="1"/>
          <p:nvPr/>
        </p:nvSpPr>
        <p:spPr>
          <a:xfrm>
            <a:off x="4043642" y="3781121"/>
            <a:ext cx="2450671" cy="923330"/>
          </a:xfrm>
          <a:prstGeom prst="rect">
            <a:avLst/>
          </a:prstGeom>
          <a:noFill/>
        </p:spPr>
        <p:txBody>
          <a:bodyPr wrap="none" rtlCol="0">
            <a:spAutoFit/>
          </a:bodyPr>
          <a:lstStyle/>
          <a:p>
            <a:r>
              <a:rPr lang="en-US" b="1" u="sng"/>
              <a:t>Caldwell County</a:t>
            </a:r>
          </a:p>
          <a:p>
            <a:r>
              <a:rPr lang="en-US">
                <a:cs typeface="Arial" panose="020B0604020202020204" pitchFamily="34" charset="0"/>
              </a:rPr>
              <a:t>Jennifer Hellums</a:t>
            </a:r>
          </a:p>
          <a:p>
            <a:r>
              <a:rPr lang="en-US">
                <a:cs typeface="Arial" panose="020B0604020202020204" pitchFamily="34" charset="0"/>
              </a:rPr>
              <a:t>jhellums@cbharper.com</a:t>
            </a:r>
          </a:p>
        </p:txBody>
      </p:sp>
      <p:sp>
        <p:nvSpPr>
          <p:cNvPr id="9" name="TextBox 8">
            <a:extLst>
              <a:ext uri="{FF2B5EF4-FFF2-40B4-BE49-F238E27FC236}">
                <a16:creationId xmlns:a16="http://schemas.microsoft.com/office/drawing/2014/main" id="{53A47A61-511F-45EF-934D-13E8A0BE40D8}"/>
              </a:ext>
            </a:extLst>
          </p:cNvPr>
          <p:cNvSpPr txBox="1"/>
          <p:nvPr/>
        </p:nvSpPr>
        <p:spPr>
          <a:xfrm>
            <a:off x="7507353" y="1694652"/>
            <a:ext cx="3074303" cy="923330"/>
          </a:xfrm>
          <a:prstGeom prst="rect">
            <a:avLst/>
          </a:prstGeom>
          <a:noFill/>
        </p:spPr>
        <p:txBody>
          <a:bodyPr wrap="none" rtlCol="0">
            <a:spAutoFit/>
          </a:bodyPr>
          <a:lstStyle/>
          <a:p>
            <a:r>
              <a:rPr lang="en-US" b="1" u="sng"/>
              <a:t>TREPAC Chair</a:t>
            </a:r>
          </a:p>
          <a:p>
            <a:r>
              <a:rPr lang="en-US">
                <a:cs typeface="Arial" panose="020B0604020202020204" pitchFamily="34" charset="0"/>
              </a:rPr>
              <a:t>Brenda Damron</a:t>
            </a:r>
          </a:p>
          <a:p>
            <a:r>
              <a:rPr lang="en-US">
                <a:cs typeface="Arial" panose="020B0604020202020204" pitchFamily="34" charset="0"/>
              </a:rPr>
              <a:t>brenda@thedamrongroup.com</a:t>
            </a:r>
          </a:p>
        </p:txBody>
      </p:sp>
      <p:sp>
        <p:nvSpPr>
          <p:cNvPr id="10" name="TextBox 9">
            <a:extLst>
              <a:ext uri="{FF2B5EF4-FFF2-40B4-BE49-F238E27FC236}">
                <a16:creationId xmlns:a16="http://schemas.microsoft.com/office/drawing/2014/main" id="{9CA45CFE-35C0-4DD2-9574-9C66F6D128BE}"/>
              </a:ext>
            </a:extLst>
          </p:cNvPr>
          <p:cNvSpPr txBox="1"/>
          <p:nvPr/>
        </p:nvSpPr>
        <p:spPr>
          <a:xfrm>
            <a:off x="7507353" y="494323"/>
            <a:ext cx="2123658" cy="923330"/>
          </a:xfrm>
          <a:prstGeom prst="rect">
            <a:avLst/>
          </a:prstGeom>
          <a:noFill/>
        </p:spPr>
        <p:txBody>
          <a:bodyPr wrap="none" rtlCol="0">
            <a:spAutoFit/>
          </a:bodyPr>
          <a:lstStyle/>
          <a:p>
            <a:r>
              <a:rPr lang="en-US" b="1" u="sng"/>
              <a:t>LMT Chair</a:t>
            </a:r>
          </a:p>
          <a:p>
            <a:r>
              <a:rPr lang="en-US"/>
              <a:t>Ken Kiel</a:t>
            </a:r>
          </a:p>
          <a:p>
            <a:r>
              <a:rPr lang="en-US"/>
              <a:t>kkiel@cbharper.com</a:t>
            </a:r>
          </a:p>
        </p:txBody>
      </p:sp>
      <p:sp>
        <p:nvSpPr>
          <p:cNvPr id="11" name="TextBox 10">
            <a:extLst>
              <a:ext uri="{FF2B5EF4-FFF2-40B4-BE49-F238E27FC236}">
                <a16:creationId xmlns:a16="http://schemas.microsoft.com/office/drawing/2014/main" id="{A81DEEEF-5C84-421D-9600-5DDCAFAAA6DB}"/>
              </a:ext>
            </a:extLst>
          </p:cNvPr>
          <p:cNvSpPr txBox="1"/>
          <p:nvPr/>
        </p:nvSpPr>
        <p:spPr>
          <a:xfrm>
            <a:off x="7507353" y="2709446"/>
            <a:ext cx="2624245" cy="923330"/>
          </a:xfrm>
          <a:prstGeom prst="rect">
            <a:avLst/>
          </a:prstGeom>
          <a:noFill/>
        </p:spPr>
        <p:txBody>
          <a:bodyPr wrap="none" rtlCol="0">
            <a:spAutoFit/>
          </a:bodyPr>
          <a:lstStyle/>
          <a:p>
            <a:r>
              <a:rPr lang="en-US" b="1" u="sng"/>
              <a:t>TREPAC Trustee</a:t>
            </a:r>
          </a:p>
          <a:p>
            <a:r>
              <a:rPr lang="it-IT">
                <a:cs typeface="Arial" panose="020B0604020202020204" pitchFamily="34" charset="0"/>
              </a:rPr>
              <a:t>Peggy Jones</a:t>
            </a:r>
          </a:p>
          <a:p>
            <a:r>
              <a:rPr lang="it-IT">
                <a:cs typeface="Arial" panose="020B0604020202020204" pitchFamily="34" charset="0"/>
              </a:rPr>
              <a:t>peggyjones@austinsa.com</a:t>
            </a:r>
          </a:p>
        </p:txBody>
      </p:sp>
      <p:sp>
        <p:nvSpPr>
          <p:cNvPr id="12" name="TextBox 11">
            <a:extLst>
              <a:ext uri="{FF2B5EF4-FFF2-40B4-BE49-F238E27FC236}">
                <a16:creationId xmlns:a16="http://schemas.microsoft.com/office/drawing/2014/main" id="{B43A3687-2EA9-484E-839D-51F3E6C66046}"/>
              </a:ext>
            </a:extLst>
          </p:cNvPr>
          <p:cNvSpPr txBox="1"/>
          <p:nvPr/>
        </p:nvSpPr>
        <p:spPr>
          <a:xfrm>
            <a:off x="7507353" y="3778354"/>
            <a:ext cx="3535135" cy="923330"/>
          </a:xfrm>
          <a:prstGeom prst="rect">
            <a:avLst/>
          </a:prstGeom>
          <a:noFill/>
        </p:spPr>
        <p:txBody>
          <a:bodyPr wrap="none" rtlCol="0">
            <a:spAutoFit/>
          </a:bodyPr>
          <a:lstStyle/>
          <a:p>
            <a:r>
              <a:rPr lang="en-US" b="1" u="sng"/>
              <a:t>Political Involvement </a:t>
            </a:r>
            <a:r>
              <a:rPr lang="en-US" b="1" u="sng" err="1"/>
              <a:t>Comittee</a:t>
            </a:r>
            <a:endParaRPr lang="en-US" b="1" u="sng"/>
          </a:p>
          <a:p>
            <a:r>
              <a:rPr lang="en-US">
                <a:cs typeface="Arial" panose="020B0604020202020204" pitchFamily="34" charset="0"/>
              </a:rPr>
              <a:t>Warren Hoskinson</a:t>
            </a:r>
          </a:p>
          <a:p>
            <a:r>
              <a:rPr lang="en-US">
                <a:cs typeface="Arial" panose="020B0604020202020204" pitchFamily="34" charset="0"/>
              </a:rPr>
              <a:t>hoskinsonrealestate@yahoo.com</a:t>
            </a:r>
          </a:p>
        </p:txBody>
      </p:sp>
      <p:sp>
        <p:nvSpPr>
          <p:cNvPr id="13" name="TextBox 12">
            <a:extLst>
              <a:ext uri="{FF2B5EF4-FFF2-40B4-BE49-F238E27FC236}">
                <a16:creationId xmlns:a16="http://schemas.microsoft.com/office/drawing/2014/main" id="{708C8021-2E8C-41A7-810E-BD810CA11754}"/>
              </a:ext>
            </a:extLst>
          </p:cNvPr>
          <p:cNvSpPr txBox="1"/>
          <p:nvPr/>
        </p:nvSpPr>
        <p:spPr>
          <a:xfrm>
            <a:off x="7507353" y="4819344"/>
            <a:ext cx="2704971" cy="1200329"/>
          </a:xfrm>
          <a:prstGeom prst="rect">
            <a:avLst/>
          </a:prstGeom>
          <a:noFill/>
        </p:spPr>
        <p:txBody>
          <a:bodyPr wrap="none" rtlCol="0">
            <a:spAutoFit/>
          </a:bodyPr>
          <a:lstStyle/>
          <a:p>
            <a:r>
              <a:rPr lang="en-US" b="1" u="sng"/>
              <a:t>Central Texas Field Rep</a:t>
            </a:r>
          </a:p>
          <a:p>
            <a:r>
              <a:rPr lang="en-US">
                <a:cs typeface="Arial" panose="020B0604020202020204" pitchFamily="34" charset="0"/>
              </a:rPr>
              <a:t>Nate </a:t>
            </a:r>
            <a:r>
              <a:rPr lang="en-US" err="1">
                <a:cs typeface="Arial" panose="020B0604020202020204" pitchFamily="34" charset="0"/>
              </a:rPr>
              <a:t>Catey</a:t>
            </a:r>
            <a:endParaRPr lang="en-US">
              <a:cs typeface="Arial" panose="020B0604020202020204" pitchFamily="34" charset="0"/>
            </a:endParaRPr>
          </a:p>
          <a:p>
            <a:r>
              <a:rPr lang="en-US">
                <a:cs typeface="Arial" panose="020B0604020202020204" pitchFamily="34" charset="0"/>
              </a:rPr>
              <a:t>ncatey@texasrealtors.com</a:t>
            </a:r>
          </a:p>
          <a:p>
            <a:r>
              <a:rPr lang="en-US">
                <a:cs typeface="Arial" panose="020B0604020202020204" pitchFamily="34" charset="0"/>
              </a:rPr>
              <a:t>737-262-6386</a:t>
            </a:r>
          </a:p>
        </p:txBody>
      </p:sp>
    </p:spTree>
    <p:extLst>
      <p:ext uri="{BB962C8B-B14F-4D97-AF65-F5344CB8AC3E}">
        <p14:creationId xmlns:p14="http://schemas.microsoft.com/office/powerpoint/2010/main" val="10427340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109ADD1-6D19-46B1-A93B-CE86F4F9B499}"/>
              </a:ext>
            </a:extLst>
          </p:cNvPr>
          <p:cNvSpPr/>
          <p:nvPr/>
        </p:nvSpPr>
        <p:spPr>
          <a:xfrm>
            <a:off x="2981205" y="259941"/>
            <a:ext cx="6229590" cy="1569660"/>
          </a:xfrm>
          <a:prstGeom prst="rect">
            <a:avLst/>
          </a:prstGeom>
        </p:spPr>
        <p:txBody>
          <a:bodyPr wrap="none">
            <a:spAutoFit/>
          </a:bodyPr>
          <a:lstStyle/>
          <a:p>
            <a:pPr algn="ctr"/>
            <a:r>
              <a:rPr lang="en-US" sz="4800">
                <a:solidFill>
                  <a:srgbClr val="35A0EA"/>
                </a:solidFill>
                <a:latin typeface="Roboto" panose="02000000000000000000" pitchFamily="2" charset="0"/>
              </a:rPr>
              <a:t>Director of Education, </a:t>
            </a:r>
          </a:p>
          <a:p>
            <a:pPr algn="ctr"/>
            <a:r>
              <a:rPr lang="en-US" sz="4800">
                <a:solidFill>
                  <a:srgbClr val="35A0EA"/>
                </a:solidFill>
                <a:latin typeface="Roboto" panose="02000000000000000000" pitchFamily="2" charset="0"/>
              </a:rPr>
              <a:t>LaDawn Jackson</a:t>
            </a:r>
            <a:endParaRPr lang="en-US" sz="4800">
              <a:solidFill>
                <a:srgbClr val="231B18"/>
              </a:solidFill>
              <a:latin typeface="Roboto" panose="02000000000000000000" pitchFamily="2" charset="0"/>
            </a:endParaRPr>
          </a:p>
        </p:txBody>
      </p:sp>
      <p:pic>
        <p:nvPicPr>
          <p:cNvPr id="3" name="Picture 2" descr="A group of people looking at a computer&#10;&#10;Description automatically generated">
            <a:extLst>
              <a:ext uri="{FF2B5EF4-FFF2-40B4-BE49-F238E27FC236}">
                <a16:creationId xmlns:a16="http://schemas.microsoft.com/office/drawing/2014/main" id="{F18B043F-A657-4F37-AC61-B7D3E3C1F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7718" y="1975520"/>
            <a:ext cx="5756564" cy="3837709"/>
          </a:xfrm>
          <a:prstGeom prst="rect">
            <a:avLst/>
          </a:prstGeom>
        </p:spPr>
      </p:pic>
    </p:spTree>
    <p:extLst>
      <p:ext uri="{BB962C8B-B14F-4D97-AF65-F5344CB8AC3E}">
        <p14:creationId xmlns:p14="http://schemas.microsoft.com/office/powerpoint/2010/main" val="23620121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33C843-AD00-4ED9-9C54-04C85F53E087}"/>
              </a:ext>
            </a:extLst>
          </p:cNvPr>
          <p:cNvSpPr/>
          <p:nvPr/>
        </p:nvSpPr>
        <p:spPr>
          <a:xfrm>
            <a:off x="2503288" y="5069745"/>
            <a:ext cx="6858000" cy="900545"/>
          </a:xfrm>
          <a:prstGeom prst="rect">
            <a:avLst/>
          </a:prstGeom>
        </p:spPr>
        <p:txBody>
          <a:bodyPr vert="horz" lIns="91440" tIns="45720" rIns="91440" bIns="45720" rtlCol="0" anchor="b">
            <a:normAutofit/>
          </a:bodyPr>
          <a:lstStyle/>
          <a:p>
            <a:pPr algn="ctr" defTabSz="914400">
              <a:lnSpc>
                <a:spcPct val="90000"/>
              </a:lnSpc>
              <a:spcBef>
                <a:spcPct val="0"/>
              </a:spcBef>
              <a:spcAft>
                <a:spcPts val="600"/>
              </a:spcAft>
            </a:pPr>
            <a:r>
              <a:rPr lang="en-US" sz="4800" kern="1200" cap="all" baseline="0">
                <a:solidFill>
                  <a:srgbClr val="FFFFFF"/>
                </a:solidFill>
                <a:latin typeface="+mj-lt"/>
                <a:ea typeface="+mj-ea"/>
                <a:cs typeface="+mj-cs"/>
              </a:rPr>
              <a:t>Antitrust</a:t>
            </a:r>
            <a:endParaRPr lang="en-US" sz="4800" b="0" i="0" kern="1200" cap="all" baseline="0">
              <a:solidFill>
                <a:srgbClr val="FFFFFF"/>
              </a:solidFill>
              <a:effectLst/>
              <a:latin typeface="+mj-lt"/>
              <a:ea typeface="+mj-ea"/>
              <a:cs typeface="+mj-cs"/>
            </a:endParaRPr>
          </a:p>
        </p:txBody>
      </p:sp>
      <p:pic>
        <p:nvPicPr>
          <p:cNvPr id="3" name="Online Media 2" title="Antitrust 101 for Real Estate Professionals">
            <a:hlinkClick r:id="" action="ppaction://media"/>
            <a:extLst>
              <a:ext uri="{FF2B5EF4-FFF2-40B4-BE49-F238E27FC236}">
                <a16:creationId xmlns:a16="http://schemas.microsoft.com/office/drawing/2014/main" id="{685B9248-890A-4C9D-BA21-0F7C8E6D3CFD}"/>
              </a:ext>
            </a:extLst>
          </p:cNvPr>
          <p:cNvPicPr>
            <a:picLocks noRot="1" noChangeAspect="1"/>
          </p:cNvPicPr>
          <p:nvPr>
            <a:videoFile r:link="rId1"/>
          </p:nvPr>
        </p:nvPicPr>
        <p:blipFill>
          <a:blip r:embed="rId4"/>
          <a:stretch>
            <a:fillRect/>
          </a:stretch>
        </p:blipFill>
        <p:spPr>
          <a:xfrm>
            <a:off x="1023457" y="209725"/>
            <a:ext cx="10066789" cy="4949504"/>
          </a:xfrm>
          <a:prstGeom prst="rect">
            <a:avLst/>
          </a:prstGeom>
        </p:spPr>
      </p:pic>
    </p:spTree>
    <p:extLst>
      <p:ext uri="{BB962C8B-B14F-4D97-AF65-F5344CB8AC3E}">
        <p14:creationId xmlns:p14="http://schemas.microsoft.com/office/powerpoint/2010/main" val="2320861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a:blip r:embed="rId3">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FA31F-AC10-457C-B264-7F88307A86FF}"/>
              </a:ext>
            </a:extLst>
          </p:cNvPr>
          <p:cNvSpPr>
            <a:spLocks noGrp="1"/>
          </p:cNvSpPr>
          <p:nvPr>
            <p:ph type="title"/>
          </p:nvPr>
        </p:nvSpPr>
        <p:spPr>
          <a:xfrm>
            <a:off x="7962519" y="618518"/>
            <a:ext cx="3084891" cy="1478570"/>
          </a:xfrm>
        </p:spPr>
        <p:txBody>
          <a:bodyPr vert="horz" lIns="91440" tIns="45720" rIns="91440" bIns="45720" rtlCol="0" anchor="ctr">
            <a:normAutofit/>
          </a:bodyPr>
          <a:lstStyle/>
          <a:p>
            <a:r>
              <a:rPr lang="en-US" sz="4800"/>
              <a:t>Lunch </a:t>
            </a:r>
            <a:endParaRPr lang="en-US" sz="4800" kern="1200" cap="all" baseline="0">
              <a:solidFill>
                <a:schemeClr val="tx1"/>
              </a:solidFill>
              <a:latin typeface="+mj-lt"/>
              <a:ea typeface="+mj-ea"/>
              <a:cs typeface="+mj-cs"/>
            </a:endParaRPr>
          </a:p>
        </p:txBody>
      </p:sp>
      <p:sp>
        <p:nvSpPr>
          <p:cNvPr id="3" name="Text Placeholder 2">
            <a:extLst>
              <a:ext uri="{FF2B5EF4-FFF2-40B4-BE49-F238E27FC236}">
                <a16:creationId xmlns:a16="http://schemas.microsoft.com/office/drawing/2014/main" id="{BD4D7013-1E13-4C10-842A-72F32E335212}"/>
              </a:ext>
            </a:extLst>
          </p:cNvPr>
          <p:cNvSpPr>
            <a:spLocks noGrp="1"/>
          </p:cNvSpPr>
          <p:nvPr>
            <p:ph type="body" sz="half" idx="4294967295"/>
          </p:nvPr>
        </p:nvSpPr>
        <p:spPr>
          <a:xfrm>
            <a:off x="9107488" y="2249488"/>
            <a:ext cx="3084512" cy="3541712"/>
          </a:xfrm>
        </p:spPr>
        <p:txBody>
          <a:bodyPr vert="horz" lIns="91440" tIns="45720" rIns="91440" bIns="45720" rtlCol="0">
            <a:normAutofit/>
          </a:bodyPr>
          <a:lstStyle/>
          <a:p>
            <a:pPr marL="0"/>
            <a:r>
              <a:rPr lang="en-US" sz="3600"/>
              <a:t>30</a:t>
            </a:r>
            <a:r>
              <a:rPr lang="en-US" sz="3600" kern="1200">
                <a:solidFill>
                  <a:schemeClr val="tx1"/>
                </a:solidFill>
                <a:latin typeface="+mn-lt"/>
                <a:ea typeface="+mn-ea"/>
                <a:cs typeface="+mn-cs"/>
              </a:rPr>
              <a:t> Minutes</a:t>
            </a:r>
          </a:p>
          <a:p>
            <a:endParaRPr lang="en-US" sz="1800" kern="1200">
              <a:solidFill>
                <a:schemeClr val="tx1"/>
              </a:solidFill>
              <a:latin typeface="+mn-lt"/>
              <a:ea typeface="+mn-ea"/>
              <a:cs typeface="+mn-cs"/>
            </a:endParaRPr>
          </a:p>
        </p:txBody>
      </p:sp>
      <p:pic>
        <p:nvPicPr>
          <p:cNvPr id="5" name="Picture 4">
            <a:extLst>
              <a:ext uri="{FF2B5EF4-FFF2-40B4-BE49-F238E27FC236}">
                <a16:creationId xmlns:a16="http://schemas.microsoft.com/office/drawing/2014/main" id="{1C15A2E3-A0B4-4614-BC1D-24137AF33273}"/>
              </a:ext>
            </a:extLst>
          </p:cNvPr>
          <p:cNvPicPr>
            <a:picLocks noChangeAspect="1"/>
          </p:cNvPicPr>
          <p:nvPr/>
        </p:nvPicPr>
        <p:blipFill rotWithShape="1">
          <a:blip r:embed="rId4"/>
          <a:srcRect l="21472" r="-1" b="-1"/>
          <a:stretch/>
        </p:blipFill>
        <p:spPr>
          <a:xfrm>
            <a:off x="-5597" y="10"/>
            <a:ext cx="7558541" cy="6857990"/>
          </a:xfrm>
          <a:prstGeom prst="rect">
            <a:avLst/>
          </a:prstGeom>
        </p:spPr>
      </p:pic>
    </p:spTree>
    <p:extLst>
      <p:ext uri="{BB962C8B-B14F-4D97-AF65-F5344CB8AC3E}">
        <p14:creationId xmlns:p14="http://schemas.microsoft.com/office/powerpoint/2010/main" val="20936927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BC43459-B40C-4BB5-8902-7870F8F1DC0A}"/>
              </a:ext>
            </a:extLst>
          </p:cNvPr>
          <p:cNvSpPr>
            <a:spLocks noGrp="1"/>
          </p:cNvSpPr>
          <p:nvPr>
            <p:ph type="title"/>
          </p:nvPr>
        </p:nvSpPr>
        <p:spPr>
          <a:xfrm>
            <a:off x="1393213" y="250042"/>
            <a:ext cx="9603275" cy="1049235"/>
          </a:xfrm>
        </p:spPr>
        <p:txBody>
          <a:bodyPr>
            <a:normAutofit fontScale="90000"/>
          </a:bodyPr>
          <a:lstStyle/>
          <a:p>
            <a:r>
              <a:rPr lang="en-US" sz="6600"/>
              <a:t>Marketing &amp; Communications</a:t>
            </a:r>
            <a:br>
              <a:rPr lang="en-US"/>
            </a:br>
            <a:endParaRPr lang="en-US"/>
          </a:p>
        </p:txBody>
      </p:sp>
      <p:pic>
        <p:nvPicPr>
          <p:cNvPr id="6" name="Content Placeholder 5" descr="A picture containing text, vector graphics&#10;&#10;Description automatically generated">
            <a:extLst>
              <a:ext uri="{FF2B5EF4-FFF2-40B4-BE49-F238E27FC236}">
                <a16:creationId xmlns:a16="http://schemas.microsoft.com/office/drawing/2014/main" id="{7FC7ED9D-E7EC-4433-9D08-A077C8949BA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052536" y="2142532"/>
            <a:ext cx="7821045" cy="3798517"/>
          </a:xfrm>
        </p:spPr>
      </p:pic>
    </p:spTree>
    <p:extLst>
      <p:ext uri="{BB962C8B-B14F-4D97-AF65-F5344CB8AC3E}">
        <p14:creationId xmlns:p14="http://schemas.microsoft.com/office/powerpoint/2010/main" val="33025821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38EC9-689F-47AB-BBE7-3442722723FD}"/>
              </a:ext>
            </a:extLst>
          </p:cNvPr>
          <p:cNvSpPr>
            <a:spLocks noGrp="1"/>
          </p:cNvSpPr>
          <p:nvPr>
            <p:ph type="title"/>
          </p:nvPr>
        </p:nvSpPr>
        <p:spPr>
          <a:xfrm>
            <a:off x="1325563" y="3298938"/>
            <a:ext cx="3856037" cy="1253614"/>
          </a:xfrm>
        </p:spPr>
        <p:txBody>
          <a:bodyPr>
            <a:noAutofit/>
          </a:bodyPr>
          <a:lstStyle/>
          <a:p>
            <a:r>
              <a:rPr lang="en-US" sz="4000"/>
              <a:t>local member benefits </a:t>
            </a:r>
          </a:p>
        </p:txBody>
      </p:sp>
      <p:sp>
        <p:nvSpPr>
          <p:cNvPr id="3" name="Content Placeholder 2">
            <a:extLst>
              <a:ext uri="{FF2B5EF4-FFF2-40B4-BE49-F238E27FC236}">
                <a16:creationId xmlns:a16="http://schemas.microsoft.com/office/drawing/2014/main" id="{A8FB767D-511E-4BBF-906B-F06275D8AAA8}"/>
              </a:ext>
            </a:extLst>
          </p:cNvPr>
          <p:cNvSpPr>
            <a:spLocks noGrp="1"/>
          </p:cNvSpPr>
          <p:nvPr>
            <p:ph idx="1"/>
          </p:nvPr>
        </p:nvSpPr>
        <p:spPr>
          <a:xfrm>
            <a:off x="5181600" y="592666"/>
            <a:ext cx="5865809" cy="5198534"/>
          </a:xfrm>
        </p:spPr>
        <p:txBody>
          <a:bodyPr/>
          <a:lstStyle/>
          <a:p>
            <a:endParaRPr lang="en-US"/>
          </a:p>
          <a:p>
            <a:pPr marL="0" indent="0">
              <a:buNone/>
            </a:pPr>
            <a:endParaRPr lang="en-US"/>
          </a:p>
        </p:txBody>
      </p:sp>
      <p:sp>
        <p:nvSpPr>
          <p:cNvPr id="4" name="Text Placeholder 3">
            <a:extLst>
              <a:ext uri="{FF2B5EF4-FFF2-40B4-BE49-F238E27FC236}">
                <a16:creationId xmlns:a16="http://schemas.microsoft.com/office/drawing/2014/main" id="{306C2555-EFD4-48E4-AA2A-8035E7C0A938}"/>
              </a:ext>
            </a:extLst>
          </p:cNvPr>
          <p:cNvSpPr>
            <a:spLocks noGrp="1"/>
          </p:cNvSpPr>
          <p:nvPr>
            <p:ph type="body" sz="half" idx="2"/>
          </p:nvPr>
        </p:nvSpPr>
        <p:spPr>
          <a:xfrm>
            <a:off x="6434356" y="184039"/>
            <a:ext cx="5494789" cy="5851001"/>
          </a:xfrm>
        </p:spPr>
        <p:txBody>
          <a:bodyPr>
            <a:normAutofit fontScale="70000" lnSpcReduction="20000"/>
          </a:bodyPr>
          <a:lstStyle/>
          <a:p>
            <a:pPr marL="457200" indent="-457200">
              <a:buFont typeface="Arial" panose="020B0604020202020204" pitchFamily="34" charset="0"/>
              <a:buChar char="•"/>
            </a:pPr>
            <a:r>
              <a:rPr lang="en-US" sz="3100"/>
              <a:t>Member Loyalty Cards (Get Punched)</a:t>
            </a:r>
          </a:p>
          <a:p>
            <a:r>
              <a:rPr lang="en-US" sz="3100"/>
              <a:t>      -Quarterly $100.00 drawing</a:t>
            </a:r>
          </a:p>
          <a:p>
            <a:r>
              <a:rPr lang="en-US" sz="3100"/>
              <a:t>       -Annual Dues Drawing</a:t>
            </a:r>
          </a:p>
          <a:p>
            <a:pPr marL="457200" indent="-457200">
              <a:buFont typeface="Arial" panose="020B0604020202020204" pitchFamily="34" charset="0"/>
              <a:buChar char="•"/>
            </a:pPr>
            <a:r>
              <a:rPr lang="en-US" sz="3100">
                <a:solidFill>
                  <a:srgbClr val="002060"/>
                </a:solidFill>
              </a:rPr>
              <a:t>Education Opportunities-</a:t>
            </a:r>
          </a:p>
          <a:p>
            <a:r>
              <a:rPr lang="en-US" sz="3100">
                <a:solidFill>
                  <a:srgbClr val="002060"/>
                </a:solidFill>
              </a:rPr>
              <a:t>      -18  Hrs. of Free Classes Annually</a:t>
            </a:r>
          </a:p>
          <a:p>
            <a:r>
              <a:rPr lang="en-US" sz="3100">
                <a:solidFill>
                  <a:srgbClr val="002060"/>
                </a:solidFill>
              </a:rPr>
              <a:t>       -Up to a 25% Discount on paid  	classes/Board Store Items </a:t>
            </a:r>
          </a:p>
          <a:p>
            <a:pPr marL="457200" indent="-457200">
              <a:lnSpc>
                <a:spcPct val="100000"/>
              </a:lnSpc>
              <a:buFont typeface="Arial" panose="020B0604020202020204" pitchFamily="34" charset="0"/>
              <a:buChar char="•"/>
            </a:pPr>
            <a:r>
              <a:rPr lang="en-US" sz="3100"/>
              <a:t>FRAR REALTOR® Kid Scholarship</a:t>
            </a:r>
          </a:p>
          <a:p>
            <a:pPr marL="457200" indent="-457200">
              <a:lnSpc>
                <a:spcPct val="100000"/>
              </a:lnSpc>
              <a:buFont typeface="Arial" panose="020B0604020202020204" pitchFamily="34" charset="0"/>
              <a:buChar char="•"/>
            </a:pPr>
            <a:r>
              <a:rPr lang="en-US" sz="3100">
                <a:solidFill>
                  <a:srgbClr val="002060"/>
                </a:solidFill>
              </a:rPr>
              <a:t>Exclusive Supra </a:t>
            </a:r>
            <a:r>
              <a:rPr lang="en-US" sz="3100" err="1">
                <a:solidFill>
                  <a:srgbClr val="002060"/>
                </a:solidFill>
              </a:rPr>
              <a:t>eKey</a:t>
            </a:r>
            <a:r>
              <a:rPr lang="en-US" sz="3100">
                <a:solidFill>
                  <a:srgbClr val="002060"/>
                </a:solidFill>
              </a:rPr>
              <a:t> Reciprocity</a:t>
            </a:r>
          </a:p>
          <a:p>
            <a:pPr marL="457200" indent="-457200">
              <a:lnSpc>
                <a:spcPct val="100000"/>
              </a:lnSpc>
              <a:buFont typeface="Arial" panose="020B0604020202020204" pitchFamily="34" charset="0"/>
              <a:buChar char="•"/>
            </a:pPr>
            <a:r>
              <a:rPr lang="en-US" sz="3100"/>
              <a:t>$10 Luncheons/Multiple FREE Events</a:t>
            </a:r>
          </a:p>
          <a:p>
            <a:pPr marL="457200" indent="-457200">
              <a:lnSpc>
                <a:spcPct val="100000"/>
              </a:lnSpc>
              <a:buFont typeface="Arial" panose="020B0604020202020204" pitchFamily="34" charset="0"/>
              <a:buChar char="•"/>
            </a:pPr>
            <a:r>
              <a:rPr lang="en-US" sz="3100" err="1">
                <a:solidFill>
                  <a:srgbClr val="002060"/>
                </a:solidFill>
              </a:rPr>
              <a:t>SafeShowings</a:t>
            </a:r>
            <a:r>
              <a:rPr lang="en-US" sz="3100">
                <a:solidFill>
                  <a:srgbClr val="002060"/>
                </a:solidFill>
              </a:rPr>
              <a:t> Enterprise Safety App</a:t>
            </a:r>
          </a:p>
          <a:p>
            <a:pPr marL="457200" indent="-457200">
              <a:lnSpc>
                <a:spcPct val="100000"/>
              </a:lnSpc>
              <a:buFont typeface="Arial" panose="020B0604020202020204" pitchFamily="34" charset="0"/>
              <a:buChar char="•"/>
            </a:pPr>
            <a:r>
              <a:rPr lang="en-US" sz="3100"/>
              <a:t>Leadership and Community Outreach</a:t>
            </a:r>
          </a:p>
          <a:p>
            <a:pPr marL="457200" indent="-457200">
              <a:lnSpc>
                <a:spcPct val="100000"/>
              </a:lnSpc>
              <a:buFont typeface="Arial" panose="020B0604020202020204" pitchFamily="34" charset="0"/>
              <a:buChar char="•"/>
            </a:pPr>
            <a:r>
              <a:rPr lang="en-US" sz="3100">
                <a:solidFill>
                  <a:srgbClr val="002060"/>
                </a:solidFill>
              </a:rPr>
              <a:t>Friendly, knowledgeable, and available staff.  </a:t>
            </a:r>
          </a:p>
          <a:p>
            <a:endParaRPr lang="en-US"/>
          </a:p>
        </p:txBody>
      </p:sp>
      <p:sp>
        <p:nvSpPr>
          <p:cNvPr id="5" name="TextBox 4">
            <a:extLst>
              <a:ext uri="{FF2B5EF4-FFF2-40B4-BE49-F238E27FC236}">
                <a16:creationId xmlns:a16="http://schemas.microsoft.com/office/drawing/2014/main" id="{C057F0F0-756D-40A7-87EE-976CE7F8933F}"/>
              </a:ext>
            </a:extLst>
          </p:cNvPr>
          <p:cNvSpPr txBox="1"/>
          <p:nvPr/>
        </p:nvSpPr>
        <p:spPr>
          <a:xfrm>
            <a:off x="352891" y="4810984"/>
            <a:ext cx="5865809" cy="523220"/>
          </a:xfrm>
          <a:prstGeom prst="rect">
            <a:avLst/>
          </a:prstGeom>
          <a:noFill/>
        </p:spPr>
        <p:txBody>
          <a:bodyPr wrap="square" rtlCol="0">
            <a:spAutoFit/>
          </a:bodyPr>
          <a:lstStyle/>
          <a:p>
            <a:r>
              <a:rPr lang="en-US" sz="2800">
                <a:solidFill>
                  <a:srgbClr val="002060"/>
                </a:solidFill>
              </a:rPr>
              <a:t>What do you get for your $110/year?</a:t>
            </a:r>
          </a:p>
        </p:txBody>
      </p:sp>
      <p:pic>
        <p:nvPicPr>
          <p:cNvPr id="8" name="Picture 7" descr="Logo, company name&#10;&#10;Description automatically generated">
            <a:extLst>
              <a:ext uri="{FF2B5EF4-FFF2-40B4-BE49-F238E27FC236}">
                <a16:creationId xmlns:a16="http://schemas.microsoft.com/office/drawing/2014/main" id="{8DD19C52-0047-429D-8C1B-A57D95A781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828" y="221130"/>
            <a:ext cx="5463872" cy="2731936"/>
          </a:xfrm>
          <a:prstGeom prst="rect">
            <a:avLst/>
          </a:prstGeom>
        </p:spPr>
      </p:pic>
    </p:spTree>
    <p:extLst>
      <p:ext uri="{BB962C8B-B14F-4D97-AF65-F5344CB8AC3E}">
        <p14:creationId xmlns:p14="http://schemas.microsoft.com/office/powerpoint/2010/main" val="28179975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0D282-FF5F-411B-8BC7-49A64947DF4B}"/>
              </a:ext>
            </a:extLst>
          </p:cNvPr>
          <p:cNvSpPr>
            <a:spLocks noGrp="1"/>
          </p:cNvSpPr>
          <p:nvPr>
            <p:ph type="title"/>
          </p:nvPr>
        </p:nvSpPr>
        <p:spPr>
          <a:xfrm>
            <a:off x="1451579" y="804519"/>
            <a:ext cx="10427670" cy="1049235"/>
          </a:xfrm>
        </p:spPr>
        <p:txBody>
          <a:bodyPr>
            <a:normAutofit fontScale="90000"/>
          </a:bodyPr>
          <a:lstStyle/>
          <a:p>
            <a:r>
              <a:rPr lang="en-US" sz="3600">
                <a:solidFill>
                  <a:srgbClr val="0070C0"/>
                </a:solidFill>
              </a:rPr>
              <a:t>State member benefits: </a:t>
            </a:r>
            <a:br>
              <a:rPr lang="en-US" sz="3600"/>
            </a:br>
            <a:r>
              <a:rPr lang="en-US" sz="3600"/>
              <a:t>texasrealestate.com/members/member-benefits</a:t>
            </a:r>
            <a:br>
              <a:rPr lang="en-US"/>
            </a:br>
            <a:endParaRPr lang="en-US"/>
          </a:p>
        </p:txBody>
      </p:sp>
      <p:pic>
        <p:nvPicPr>
          <p:cNvPr id="7" name="Content Placeholder 6" descr="Graphical user interface&#10;&#10;Description automatically generated">
            <a:extLst>
              <a:ext uri="{FF2B5EF4-FFF2-40B4-BE49-F238E27FC236}">
                <a16:creationId xmlns:a16="http://schemas.microsoft.com/office/drawing/2014/main" id="{84138B4E-3C00-43A9-B282-FFD0F83F931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04995" y="2016369"/>
            <a:ext cx="5382009" cy="3926898"/>
          </a:xfrm>
        </p:spPr>
      </p:pic>
    </p:spTree>
    <p:extLst>
      <p:ext uri="{BB962C8B-B14F-4D97-AF65-F5344CB8AC3E}">
        <p14:creationId xmlns:p14="http://schemas.microsoft.com/office/powerpoint/2010/main" val="41228231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0D282-FF5F-411B-8BC7-49A64947DF4B}"/>
              </a:ext>
            </a:extLst>
          </p:cNvPr>
          <p:cNvSpPr>
            <a:spLocks noGrp="1"/>
          </p:cNvSpPr>
          <p:nvPr>
            <p:ph type="title"/>
          </p:nvPr>
        </p:nvSpPr>
        <p:spPr>
          <a:xfrm>
            <a:off x="1451579" y="279733"/>
            <a:ext cx="9603275" cy="1049235"/>
          </a:xfrm>
        </p:spPr>
        <p:txBody>
          <a:bodyPr/>
          <a:lstStyle/>
          <a:p>
            <a:r>
              <a:rPr lang="en-US">
                <a:solidFill>
                  <a:srgbClr val="0070C0"/>
                </a:solidFill>
              </a:rPr>
              <a:t>National Member benefits: </a:t>
            </a:r>
            <a:br>
              <a:rPr lang="en-US"/>
            </a:br>
            <a:r>
              <a:rPr lang="en-US" err="1"/>
              <a:t>nar.realtor</a:t>
            </a:r>
            <a:r>
              <a:rPr lang="en-US"/>
              <a:t>/realtor-benefits/program</a:t>
            </a:r>
          </a:p>
        </p:txBody>
      </p:sp>
      <p:pic>
        <p:nvPicPr>
          <p:cNvPr id="7" name="Content Placeholder 6" descr="Graphical user interface, website&#10;&#10;Description automatically generated">
            <a:extLst>
              <a:ext uri="{FF2B5EF4-FFF2-40B4-BE49-F238E27FC236}">
                <a16:creationId xmlns:a16="http://schemas.microsoft.com/office/drawing/2014/main" id="{D7AF439C-4C00-4BBC-B66C-EE665BE45F6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83117" y="1470991"/>
            <a:ext cx="6425765" cy="5176299"/>
          </a:xfrm>
        </p:spPr>
      </p:pic>
    </p:spTree>
    <p:extLst>
      <p:ext uri="{BB962C8B-B14F-4D97-AF65-F5344CB8AC3E}">
        <p14:creationId xmlns:p14="http://schemas.microsoft.com/office/powerpoint/2010/main" val="1907931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3CDFE2-4F01-45BB-B5D2-D2272B186A88}"/>
              </a:ext>
            </a:extLst>
          </p:cNvPr>
          <p:cNvSpPr>
            <a:spLocks noGrp="1"/>
          </p:cNvSpPr>
          <p:nvPr>
            <p:ph type="title"/>
          </p:nvPr>
        </p:nvSpPr>
        <p:spPr>
          <a:xfrm>
            <a:off x="1449217" y="562709"/>
            <a:ext cx="9605635" cy="1301486"/>
          </a:xfrm>
        </p:spPr>
        <p:txBody>
          <a:bodyPr>
            <a:normAutofit fontScale="90000"/>
          </a:bodyPr>
          <a:lstStyle/>
          <a:p>
            <a:r>
              <a:rPr lang="en-US"/>
              <a:t>Introductions with </a:t>
            </a:r>
            <a:r>
              <a:rPr lang="en-US">
                <a:solidFill>
                  <a:schemeClr val="accent5">
                    <a:lumMod val="75000"/>
                  </a:schemeClr>
                </a:solidFill>
              </a:rPr>
              <a:t>Debbie </a:t>
            </a:r>
            <a:r>
              <a:rPr lang="en-US" err="1">
                <a:solidFill>
                  <a:schemeClr val="accent5">
                    <a:lumMod val="75000"/>
                  </a:schemeClr>
                </a:solidFill>
              </a:rPr>
              <a:t>homeier</a:t>
            </a:r>
            <a:r>
              <a:rPr lang="en-US"/>
              <a:t>, </a:t>
            </a:r>
            <a:br>
              <a:rPr lang="en-US"/>
            </a:br>
            <a:r>
              <a:rPr lang="en-US"/>
              <a:t>2022 President of four rivers association of realtors® </a:t>
            </a:r>
          </a:p>
        </p:txBody>
      </p:sp>
      <p:graphicFrame>
        <p:nvGraphicFramePr>
          <p:cNvPr id="10" name="Table 10">
            <a:extLst>
              <a:ext uri="{FF2B5EF4-FFF2-40B4-BE49-F238E27FC236}">
                <a16:creationId xmlns:a16="http://schemas.microsoft.com/office/drawing/2014/main" id="{1E150D24-B34F-4E16-A4D8-85B28CF70D8A}"/>
              </a:ext>
            </a:extLst>
          </p:cNvPr>
          <p:cNvGraphicFramePr>
            <a:graphicFrameLocks noGrp="1"/>
          </p:cNvGraphicFramePr>
          <p:nvPr>
            <p:ph sz="half" idx="1"/>
          </p:nvPr>
        </p:nvGraphicFramePr>
        <p:xfrm>
          <a:off x="1447800" y="2011362"/>
          <a:ext cx="4645025" cy="3383492"/>
        </p:xfrm>
        <a:graphic>
          <a:graphicData uri="http://schemas.openxmlformats.org/drawingml/2006/table">
            <a:tbl>
              <a:tblPr firstRow="1" bandRow="1">
                <a:tableStyleId>{7DF18680-E054-41AD-8BC1-D1AEF772440D}</a:tableStyleId>
              </a:tblPr>
              <a:tblGrid>
                <a:gridCol w="4645025">
                  <a:extLst>
                    <a:ext uri="{9D8B030D-6E8A-4147-A177-3AD203B41FA5}">
                      <a16:colId xmlns:a16="http://schemas.microsoft.com/office/drawing/2014/main" val="1846375784"/>
                    </a:ext>
                  </a:extLst>
                </a:gridCol>
              </a:tblGrid>
              <a:tr h="1097386">
                <a:tc>
                  <a:txBody>
                    <a:bodyPr/>
                    <a:lstStyle/>
                    <a:p>
                      <a:r>
                        <a:rPr lang="en-US"/>
                        <a:t>What is your name and what brokerage are you with?</a:t>
                      </a:r>
                    </a:p>
                  </a:txBody>
                  <a:tcPr/>
                </a:tc>
                <a:extLst>
                  <a:ext uri="{0D108BD9-81ED-4DB2-BD59-A6C34878D82A}">
                    <a16:rowId xmlns:a16="http://schemas.microsoft.com/office/drawing/2014/main" val="1864317321"/>
                  </a:ext>
                </a:extLst>
              </a:tr>
              <a:tr h="1097386">
                <a:tc>
                  <a:txBody>
                    <a:bodyPr/>
                    <a:lstStyle/>
                    <a:p>
                      <a:r>
                        <a:rPr lang="en-US"/>
                        <a:t>How long have you been licensed and what is going to be your field of specialty? Residential, Commercial, Property Management or Farm and Ranch.</a:t>
                      </a:r>
                    </a:p>
                  </a:txBody>
                  <a:tcPr/>
                </a:tc>
                <a:extLst>
                  <a:ext uri="{0D108BD9-81ED-4DB2-BD59-A6C34878D82A}">
                    <a16:rowId xmlns:a16="http://schemas.microsoft.com/office/drawing/2014/main" val="2177049591"/>
                  </a:ext>
                </a:extLst>
              </a:tr>
              <a:tr h="1097386">
                <a:tc>
                  <a:txBody>
                    <a:bodyPr/>
                    <a:lstStyle/>
                    <a:p>
                      <a:r>
                        <a:rPr lang="en-US"/>
                        <a:t>What was your profession or field of specialty before real estate?</a:t>
                      </a:r>
                    </a:p>
                  </a:txBody>
                  <a:tcPr/>
                </a:tc>
                <a:extLst>
                  <a:ext uri="{0D108BD9-81ED-4DB2-BD59-A6C34878D82A}">
                    <a16:rowId xmlns:a16="http://schemas.microsoft.com/office/drawing/2014/main" val="1891899500"/>
                  </a:ext>
                </a:extLst>
              </a:tr>
            </a:tbl>
          </a:graphicData>
        </a:graphic>
      </p:graphicFrame>
      <p:pic>
        <p:nvPicPr>
          <p:cNvPr id="6" name="Content Placeholder 5" descr="A picture containing person&#10;&#10;Description automatically generated">
            <a:extLst>
              <a:ext uri="{FF2B5EF4-FFF2-40B4-BE49-F238E27FC236}">
                <a16:creationId xmlns:a16="http://schemas.microsoft.com/office/drawing/2014/main" id="{5004A784-5112-4949-844B-29C49CCD590F}"/>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588202" y="2017713"/>
            <a:ext cx="2295620" cy="3441700"/>
          </a:xfrm>
        </p:spPr>
      </p:pic>
    </p:spTree>
    <p:extLst>
      <p:ext uri="{BB962C8B-B14F-4D97-AF65-F5344CB8AC3E}">
        <p14:creationId xmlns:p14="http://schemas.microsoft.com/office/powerpoint/2010/main" val="13183358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0D282-FF5F-411B-8BC7-49A64947DF4B}"/>
              </a:ext>
            </a:extLst>
          </p:cNvPr>
          <p:cNvSpPr>
            <a:spLocks noGrp="1"/>
          </p:cNvSpPr>
          <p:nvPr>
            <p:ph type="title"/>
          </p:nvPr>
        </p:nvSpPr>
        <p:spPr>
          <a:xfrm>
            <a:off x="1442248" y="736933"/>
            <a:ext cx="9603275" cy="1049235"/>
          </a:xfrm>
        </p:spPr>
        <p:txBody>
          <a:bodyPr/>
          <a:lstStyle/>
          <a:p>
            <a:r>
              <a:rPr lang="en-US">
                <a:solidFill>
                  <a:srgbClr val="0070C0"/>
                </a:solidFill>
              </a:rPr>
              <a:t>National Member benefits: </a:t>
            </a:r>
            <a:br>
              <a:rPr lang="en-US"/>
            </a:br>
            <a:r>
              <a:rPr lang="en-US"/>
              <a:t>.realtor® Domain/Top level domain</a:t>
            </a:r>
          </a:p>
        </p:txBody>
      </p:sp>
      <p:pic>
        <p:nvPicPr>
          <p:cNvPr id="6" name="Content Placeholder 5" descr="Text&#10;&#10;Description automatically generated with medium confidence">
            <a:extLst>
              <a:ext uri="{FF2B5EF4-FFF2-40B4-BE49-F238E27FC236}">
                <a16:creationId xmlns:a16="http://schemas.microsoft.com/office/drawing/2014/main" id="{508A8F0A-49E7-4D26-B113-7B472420EC4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50360" y="2214213"/>
            <a:ext cx="7891280" cy="3020260"/>
          </a:xfrm>
        </p:spPr>
      </p:pic>
    </p:spTree>
    <p:extLst>
      <p:ext uri="{BB962C8B-B14F-4D97-AF65-F5344CB8AC3E}">
        <p14:creationId xmlns:p14="http://schemas.microsoft.com/office/powerpoint/2010/main" val="10688066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E46F1-1267-4970-BB0B-8621A3E4B85E}"/>
              </a:ext>
            </a:extLst>
          </p:cNvPr>
          <p:cNvSpPr>
            <a:spLocks noGrp="1"/>
          </p:cNvSpPr>
          <p:nvPr>
            <p:ph type="title"/>
          </p:nvPr>
        </p:nvSpPr>
        <p:spPr/>
        <p:txBody>
          <a:bodyPr/>
          <a:lstStyle/>
          <a:p>
            <a:r>
              <a:rPr lang="en-US"/>
              <a:t>Three ways to make </a:t>
            </a:r>
            <a:r>
              <a:rPr lang="en-US">
                <a:solidFill>
                  <a:srgbClr val="FF0000"/>
                </a:solidFill>
              </a:rPr>
              <a:t>REALTOR® </a:t>
            </a:r>
            <a:r>
              <a:rPr lang="en-US"/>
              <a:t>Trademark</a:t>
            </a:r>
          </a:p>
        </p:txBody>
      </p:sp>
      <p:sp>
        <p:nvSpPr>
          <p:cNvPr id="3" name="Content Placeholder 2">
            <a:extLst>
              <a:ext uri="{FF2B5EF4-FFF2-40B4-BE49-F238E27FC236}">
                <a16:creationId xmlns:a16="http://schemas.microsoft.com/office/drawing/2014/main" id="{C9E2EE6F-60B7-4B16-86EA-4BA6CEF006FC}"/>
              </a:ext>
            </a:extLst>
          </p:cNvPr>
          <p:cNvSpPr>
            <a:spLocks noGrp="1"/>
          </p:cNvSpPr>
          <p:nvPr>
            <p:ph idx="1"/>
          </p:nvPr>
        </p:nvSpPr>
        <p:spPr/>
        <p:txBody>
          <a:bodyPr>
            <a:normAutofit fontScale="92500"/>
          </a:bodyPr>
          <a:lstStyle/>
          <a:p>
            <a:pPr marL="0" indent="0">
              <a:buNone/>
            </a:pPr>
            <a:r>
              <a:rPr lang="en-US" b="1"/>
              <a:t>REALTOR® should ALWAYS be CAPITALIZED, and trademark used when possible. </a:t>
            </a:r>
          </a:p>
          <a:p>
            <a:pPr marL="0" indent="0">
              <a:buNone/>
            </a:pPr>
            <a:r>
              <a:rPr lang="en-US" b="1"/>
              <a:t>*Exception on some social media (Facebook Events and some publications)</a:t>
            </a:r>
          </a:p>
          <a:p>
            <a:r>
              <a:rPr lang="en-US" sz="3600"/>
              <a:t>Open parenthesis, letter R, closed parenthesis.  (R) </a:t>
            </a:r>
          </a:p>
          <a:p>
            <a:r>
              <a:rPr lang="en-US" sz="3600"/>
              <a:t>ALT 0174</a:t>
            </a:r>
          </a:p>
          <a:p>
            <a:r>
              <a:rPr lang="en-US" sz="3600"/>
              <a:t>Special Characters in phone/mobile device </a:t>
            </a:r>
          </a:p>
        </p:txBody>
      </p:sp>
    </p:spTree>
    <p:extLst>
      <p:ext uri="{BB962C8B-B14F-4D97-AF65-F5344CB8AC3E}">
        <p14:creationId xmlns:p14="http://schemas.microsoft.com/office/powerpoint/2010/main" val="11530910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DDD2607-BD26-44D5-A968-3A390135AD4C}"/>
              </a:ext>
            </a:extLst>
          </p:cNvPr>
          <p:cNvSpPr/>
          <p:nvPr/>
        </p:nvSpPr>
        <p:spPr>
          <a:xfrm>
            <a:off x="1182980" y="533108"/>
            <a:ext cx="10546477" cy="707886"/>
          </a:xfrm>
          <a:prstGeom prst="rect">
            <a:avLst/>
          </a:prstGeom>
        </p:spPr>
        <p:txBody>
          <a:bodyPr wrap="none">
            <a:spAutoFit/>
          </a:bodyPr>
          <a:lstStyle/>
          <a:p>
            <a:r>
              <a:rPr lang="en-US" sz="4000">
                <a:solidFill>
                  <a:srgbClr val="231B18"/>
                </a:solidFill>
                <a:latin typeface="Roboto" panose="02000000000000000000" pitchFamily="2" charset="0"/>
                <a:hlinkClick r:id="rId4"/>
              </a:rPr>
              <a:t>Why NAR Protects the REALTOR® Trademark</a:t>
            </a:r>
            <a:endParaRPr lang="en-US" sz="4000" b="0" i="0">
              <a:solidFill>
                <a:srgbClr val="231B18"/>
              </a:solidFill>
              <a:effectLst/>
              <a:latin typeface="Roboto" panose="02000000000000000000" pitchFamily="2" charset="0"/>
            </a:endParaRPr>
          </a:p>
        </p:txBody>
      </p:sp>
      <p:pic>
        <p:nvPicPr>
          <p:cNvPr id="2" name="Online Media 1" title="Make Our Marks Remarkable">
            <a:hlinkClick r:id="" action="ppaction://media"/>
            <a:extLst>
              <a:ext uri="{FF2B5EF4-FFF2-40B4-BE49-F238E27FC236}">
                <a16:creationId xmlns:a16="http://schemas.microsoft.com/office/drawing/2014/main" id="{E3478D00-7B52-4B22-922B-F04528559F4B}"/>
              </a:ext>
            </a:extLst>
          </p:cNvPr>
          <p:cNvPicPr>
            <a:picLocks noRot="1" noChangeAspect="1"/>
          </p:cNvPicPr>
          <p:nvPr>
            <a:videoFile r:link="rId1"/>
          </p:nvPr>
        </p:nvPicPr>
        <p:blipFill>
          <a:blip r:embed="rId5"/>
          <a:stretch>
            <a:fillRect/>
          </a:stretch>
        </p:blipFill>
        <p:spPr>
          <a:xfrm>
            <a:off x="2246038" y="1240994"/>
            <a:ext cx="8420359" cy="4757503"/>
          </a:xfrm>
          <a:prstGeom prst="rect">
            <a:avLst/>
          </a:prstGeom>
        </p:spPr>
      </p:pic>
    </p:spTree>
    <p:extLst>
      <p:ext uri="{BB962C8B-B14F-4D97-AF65-F5344CB8AC3E}">
        <p14:creationId xmlns:p14="http://schemas.microsoft.com/office/powerpoint/2010/main" val="550401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al user interface, application&#10;&#10;Description automatically generated">
            <a:extLst>
              <a:ext uri="{FF2B5EF4-FFF2-40B4-BE49-F238E27FC236}">
                <a16:creationId xmlns:a16="http://schemas.microsoft.com/office/drawing/2014/main" id="{BA4FA816-25E5-4FAF-A1E2-81A950B0F5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846" y="422446"/>
            <a:ext cx="3955123" cy="5303980"/>
          </a:xfrm>
          <a:prstGeom prst="rect">
            <a:avLst/>
          </a:prstGeom>
        </p:spPr>
      </p:pic>
      <p:pic>
        <p:nvPicPr>
          <p:cNvPr id="6" name="Picture 5" descr="Graphical user interface, application&#10;&#10;Description automatically generated">
            <a:extLst>
              <a:ext uri="{FF2B5EF4-FFF2-40B4-BE49-F238E27FC236}">
                <a16:creationId xmlns:a16="http://schemas.microsoft.com/office/drawing/2014/main" id="{21166ED8-0845-4512-85D8-F1B688B1C6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00560" y="1382650"/>
            <a:ext cx="6858594" cy="4343776"/>
          </a:xfrm>
          <a:prstGeom prst="rect">
            <a:avLst/>
          </a:prstGeom>
        </p:spPr>
      </p:pic>
      <p:sp>
        <p:nvSpPr>
          <p:cNvPr id="7" name="TextBox 6">
            <a:extLst>
              <a:ext uri="{FF2B5EF4-FFF2-40B4-BE49-F238E27FC236}">
                <a16:creationId xmlns:a16="http://schemas.microsoft.com/office/drawing/2014/main" id="{7199627C-E485-44E5-B615-B77EE9727DD3}"/>
              </a:ext>
            </a:extLst>
          </p:cNvPr>
          <p:cNvSpPr txBox="1"/>
          <p:nvPr/>
        </p:nvSpPr>
        <p:spPr>
          <a:xfrm>
            <a:off x="4900560" y="669909"/>
            <a:ext cx="7168492" cy="461665"/>
          </a:xfrm>
          <a:prstGeom prst="rect">
            <a:avLst/>
          </a:prstGeom>
          <a:noFill/>
        </p:spPr>
        <p:txBody>
          <a:bodyPr wrap="square" rtlCol="0">
            <a:spAutoFit/>
          </a:bodyPr>
          <a:lstStyle/>
          <a:p>
            <a:r>
              <a:rPr lang="en-US" sz="2400" err="1"/>
              <a:t>Nar.realtor</a:t>
            </a:r>
            <a:r>
              <a:rPr lang="en-US" sz="2400"/>
              <a:t>/logos-and-trademark-rules/the-realtor-logo</a:t>
            </a:r>
          </a:p>
        </p:txBody>
      </p:sp>
    </p:spTree>
    <p:extLst>
      <p:ext uri="{BB962C8B-B14F-4D97-AF65-F5344CB8AC3E}">
        <p14:creationId xmlns:p14="http://schemas.microsoft.com/office/powerpoint/2010/main" val="36079506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al user interface, text, application&#10;&#10;Description automatically generated">
            <a:extLst>
              <a:ext uri="{FF2B5EF4-FFF2-40B4-BE49-F238E27FC236}">
                <a16:creationId xmlns:a16="http://schemas.microsoft.com/office/drawing/2014/main" id="{80AC4836-AEE6-4679-BD20-B83B3A750E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49202"/>
            <a:ext cx="5685013" cy="4343776"/>
          </a:xfrm>
          <a:prstGeom prst="rect">
            <a:avLst/>
          </a:prstGeom>
        </p:spPr>
      </p:pic>
      <p:pic>
        <p:nvPicPr>
          <p:cNvPr id="6" name="Picture 5" descr="Text&#10;&#10;Description automatically generated">
            <a:extLst>
              <a:ext uri="{FF2B5EF4-FFF2-40B4-BE49-F238E27FC236}">
                <a16:creationId xmlns:a16="http://schemas.microsoft.com/office/drawing/2014/main" id="{85F49FC9-1D01-4F87-8AB4-533909C065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75674" y="1579018"/>
            <a:ext cx="6416326" cy="3153940"/>
          </a:xfrm>
          <a:prstGeom prst="rect">
            <a:avLst/>
          </a:prstGeom>
        </p:spPr>
      </p:pic>
    </p:spTree>
    <p:extLst>
      <p:ext uri="{BB962C8B-B14F-4D97-AF65-F5344CB8AC3E}">
        <p14:creationId xmlns:p14="http://schemas.microsoft.com/office/powerpoint/2010/main" val="42405158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al user interface, text&#10;&#10;Description automatically generated">
            <a:extLst>
              <a:ext uri="{FF2B5EF4-FFF2-40B4-BE49-F238E27FC236}">
                <a16:creationId xmlns:a16="http://schemas.microsoft.com/office/drawing/2014/main" id="{89725EF6-BDAB-49CE-A572-BA26CD0FC5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7544" y="0"/>
            <a:ext cx="6716911" cy="6275465"/>
          </a:xfrm>
          <a:prstGeom prst="rect">
            <a:avLst/>
          </a:prstGeom>
        </p:spPr>
      </p:pic>
    </p:spTree>
    <p:extLst>
      <p:ext uri="{BB962C8B-B14F-4D97-AF65-F5344CB8AC3E}">
        <p14:creationId xmlns:p14="http://schemas.microsoft.com/office/powerpoint/2010/main" val="25478206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screenshot of a cell phone&#10;&#10;Description automatically generated">
            <a:extLst>
              <a:ext uri="{FF2B5EF4-FFF2-40B4-BE49-F238E27FC236}">
                <a16:creationId xmlns:a16="http://schemas.microsoft.com/office/drawing/2014/main" id="{7247449F-E99C-43F4-BA11-634AED5941CD}"/>
              </a:ext>
            </a:extLst>
          </p:cNvPr>
          <p:cNvPicPr>
            <a:picLocks noChangeAspect="1"/>
          </p:cNvPicPr>
          <p:nvPr/>
        </p:nvPicPr>
        <p:blipFill>
          <a:blip r:embed="rId3"/>
          <a:stretch>
            <a:fillRect/>
          </a:stretch>
        </p:blipFill>
        <p:spPr>
          <a:xfrm>
            <a:off x="643467" y="1316144"/>
            <a:ext cx="10905066" cy="4225712"/>
          </a:xfrm>
          <a:prstGeom prst="rect">
            <a:avLst/>
          </a:prstGeom>
        </p:spPr>
      </p:pic>
    </p:spTree>
    <p:extLst>
      <p:ext uri="{BB962C8B-B14F-4D97-AF65-F5344CB8AC3E}">
        <p14:creationId xmlns:p14="http://schemas.microsoft.com/office/powerpoint/2010/main" val="339616539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7A6BCF9-A540-4B84-9F3D-5ADD09027CD1}"/>
              </a:ext>
            </a:extLst>
          </p:cNvPr>
          <p:cNvSpPr txBox="1"/>
          <p:nvPr/>
        </p:nvSpPr>
        <p:spPr>
          <a:xfrm>
            <a:off x="980388" y="233950"/>
            <a:ext cx="9719034" cy="523220"/>
          </a:xfrm>
          <a:prstGeom prst="rect">
            <a:avLst/>
          </a:prstGeom>
          <a:noFill/>
        </p:spPr>
        <p:txBody>
          <a:bodyPr wrap="square" rtlCol="0">
            <a:spAutoFit/>
          </a:bodyPr>
          <a:lstStyle/>
          <a:p>
            <a:pPr algn="ctr"/>
            <a:r>
              <a:rPr lang="en-US" sz="2800"/>
              <a:t>What is most important to remember as a NEW REALTOR®?</a:t>
            </a:r>
          </a:p>
        </p:txBody>
      </p:sp>
      <p:sp>
        <p:nvSpPr>
          <p:cNvPr id="5" name="TextBox 4">
            <a:extLst>
              <a:ext uri="{FF2B5EF4-FFF2-40B4-BE49-F238E27FC236}">
                <a16:creationId xmlns:a16="http://schemas.microsoft.com/office/drawing/2014/main" id="{9487532D-30AC-46A9-A3A2-21F668E300AF}"/>
              </a:ext>
            </a:extLst>
          </p:cNvPr>
          <p:cNvSpPr txBox="1"/>
          <p:nvPr/>
        </p:nvSpPr>
        <p:spPr>
          <a:xfrm>
            <a:off x="642594" y="895629"/>
            <a:ext cx="10906812" cy="5570756"/>
          </a:xfrm>
          <a:prstGeom prst="rect">
            <a:avLst/>
          </a:prstGeom>
          <a:noFill/>
        </p:spPr>
        <p:txBody>
          <a:bodyPr wrap="square" rtlCol="0">
            <a:spAutoFit/>
          </a:bodyPr>
          <a:lstStyle/>
          <a:p>
            <a:r>
              <a:rPr lang="en-US" sz="3200">
                <a:solidFill>
                  <a:srgbClr val="0070C0"/>
                </a:solidFill>
              </a:rPr>
              <a:t>1. REALTOR® means = Member of NAR</a:t>
            </a:r>
          </a:p>
          <a:p>
            <a:r>
              <a:rPr lang="en-US" sz="3200"/>
              <a:t>2. REALTOR® only has 2 syllables (REAL-TOR)</a:t>
            </a:r>
          </a:p>
          <a:p>
            <a:r>
              <a:rPr lang="en-US" sz="3200">
                <a:solidFill>
                  <a:srgbClr val="0070C0"/>
                </a:solidFill>
              </a:rPr>
              <a:t>3. REALTOR® should always be capitalized and followed by the        trademark symbol when possible. </a:t>
            </a:r>
          </a:p>
          <a:p>
            <a:r>
              <a:rPr lang="en-US" sz="3200"/>
              <a:t>4. REALTOR® logo has design standards that should be followed when communicating to the public. </a:t>
            </a:r>
          </a:p>
          <a:p>
            <a:r>
              <a:rPr lang="en-US" sz="3200">
                <a:solidFill>
                  <a:srgbClr val="0070C0"/>
                </a:solidFill>
              </a:rPr>
              <a:t>5. Punctuation is key! There should always be a comma or dash between your name and the term REALTOR®, and that information should be followed by your brokerage information for a complete contact, when possible. </a:t>
            </a:r>
          </a:p>
          <a:p>
            <a:endParaRPr lang="en-US"/>
          </a:p>
          <a:p>
            <a:endParaRPr lang="en-US"/>
          </a:p>
        </p:txBody>
      </p:sp>
    </p:spTree>
    <p:extLst>
      <p:ext uri="{BB962C8B-B14F-4D97-AF65-F5344CB8AC3E}">
        <p14:creationId xmlns:p14="http://schemas.microsoft.com/office/powerpoint/2010/main" val="250674967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F46EF-B158-435C-916B-59D946162210}"/>
              </a:ext>
            </a:extLst>
          </p:cNvPr>
          <p:cNvSpPr>
            <a:spLocks noGrp="1"/>
          </p:cNvSpPr>
          <p:nvPr>
            <p:ph type="ctrTitle"/>
          </p:nvPr>
        </p:nvSpPr>
        <p:spPr/>
        <p:txBody>
          <a:bodyPr>
            <a:normAutofit fontScale="90000"/>
          </a:bodyPr>
          <a:lstStyle/>
          <a:p>
            <a:r>
              <a:rPr lang="en-US"/>
              <a:t>Communicate</a:t>
            </a:r>
            <a:br>
              <a:rPr lang="en-US"/>
            </a:br>
            <a:r>
              <a:rPr lang="en-US"/>
              <a:t>with</a:t>
            </a:r>
            <a:br>
              <a:rPr lang="en-US"/>
            </a:br>
            <a:r>
              <a:rPr lang="en-US" err="1"/>
              <a:t>frar</a:t>
            </a:r>
            <a:endParaRPr lang="en-US"/>
          </a:p>
        </p:txBody>
      </p:sp>
      <p:sp>
        <p:nvSpPr>
          <p:cNvPr id="3" name="Subtitle 2">
            <a:extLst>
              <a:ext uri="{FF2B5EF4-FFF2-40B4-BE49-F238E27FC236}">
                <a16:creationId xmlns:a16="http://schemas.microsoft.com/office/drawing/2014/main" id="{F96BABAF-FC94-450E-91D6-47D075DE4725}"/>
              </a:ext>
            </a:extLst>
          </p:cNvPr>
          <p:cNvSpPr>
            <a:spLocks noGrp="1"/>
          </p:cNvSpPr>
          <p:nvPr>
            <p:ph type="subTitle" idx="1"/>
          </p:nvPr>
        </p:nvSpPr>
        <p:spPr/>
        <p:txBody>
          <a:bodyPr>
            <a:noAutofit/>
          </a:bodyPr>
          <a:lstStyle/>
          <a:p>
            <a:r>
              <a:rPr lang="en-US" sz="2800" b="1" err="1">
                <a:solidFill>
                  <a:schemeClr val="accent4">
                    <a:lumMod val="50000"/>
                  </a:schemeClr>
                </a:solidFill>
              </a:rPr>
              <a:t>StaY</a:t>
            </a:r>
            <a:r>
              <a:rPr lang="en-US" sz="2800" b="1">
                <a:solidFill>
                  <a:schemeClr val="accent4">
                    <a:lumMod val="50000"/>
                  </a:schemeClr>
                </a:solidFill>
              </a:rPr>
              <a:t> up to date with what is going on </a:t>
            </a:r>
          </a:p>
          <a:p>
            <a:r>
              <a:rPr lang="en-US" sz="2800" b="1">
                <a:solidFill>
                  <a:schemeClr val="accent4">
                    <a:lumMod val="50000"/>
                  </a:schemeClr>
                </a:solidFill>
              </a:rPr>
              <a:t>in your association,  And in your </a:t>
            </a:r>
          </a:p>
          <a:p>
            <a:r>
              <a:rPr lang="en-US" sz="2800" b="1">
                <a:solidFill>
                  <a:schemeClr val="accent4">
                    <a:lumMod val="50000"/>
                  </a:schemeClr>
                </a:solidFill>
              </a:rPr>
              <a:t>real estate profession! </a:t>
            </a:r>
          </a:p>
        </p:txBody>
      </p:sp>
      <p:pic>
        <p:nvPicPr>
          <p:cNvPr id="7" name="Picture 6" descr="A close up of a sign&#10;&#10;Description automatically generated">
            <a:extLst>
              <a:ext uri="{FF2B5EF4-FFF2-40B4-BE49-F238E27FC236}">
                <a16:creationId xmlns:a16="http://schemas.microsoft.com/office/drawing/2014/main" id="{260B667A-EB5D-43BE-9390-187CFC0CB6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32748" y="2073013"/>
            <a:ext cx="2922104" cy="1461052"/>
          </a:xfrm>
          <a:prstGeom prst="rect">
            <a:avLst/>
          </a:prstGeom>
        </p:spPr>
      </p:pic>
    </p:spTree>
    <p:extLst>
      <p:ext uri="{BB962C8B-B14F-4D97-AF65-F5344CB8AC3E}">
        <p14:creationId xmlns:p14="http://schemas.microsoft.com/office/powerpoint/2010/main" val="16702927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9C835-88A9-4C2B-8175-AE9CD12076BC}"/>
              </a:ext>
            </a:extLst>
          </p:cNvPr>
          <p:cNvSpPr>
            <a:spLocks noGrp="1"/>
          </p:cNvSpPr>
          <p:nvPr>
            <p:ph type="title"/>
          </p:nvPr>
        </p:nvSpPr>
        <p:spPr>
          <a:xfrm>
            <a:off x="1353574" y="3805091"/>
            <a:ext cx="3356760" cy="2318818"/>
          </a:xfrm>
        </p:spPr>
        <p:txBody>
          <a:bodyPr vert="horz" lIns="91440" tIns="45720" rIns="91440" bIns="0" rtlCol="0" anchor="b">
            <a:normAutofit fontScale="90000"/>
          </a:bodyPr>
          <a:lstStyle/>
          <a:p>
            <a:r>
              <a:rPr lang="en-US" sz="2500"/>
              <a:t>FRAR Weekly Newsletter</a:t>
            </a:r>
            <a:br>
              <a:rPr lang="en-US" sz="2500"/>
            </a:br>
            <a:br>
              <a:rPr lang="en-US" sz="2500"/>
            </a:br>
            <a:r>
              <a:rPr lang="en-US" sz="2500"/>
              <a:t>Monday morning </a:t>
            </a:r>
            <a:br>
              <a:rPr lang="en-US" sz="2500"/>
            </a:br>
            <a:r>
              <a:rPr lang="en-US" sz="2500"/>
              <a:t>memo</a:t>
            </a:r>
            <a:br>
              <a:rPr lang="en-US" sz="2500"/>
            </a:br>
            <a:br>
              <a:rPr lang="en-US" sz="2500"/>
            </a:br>
            <a:r>
              <a:rPr lang="en-US" sz="2500"/>
              <a:t>delivered by 6 am every Monday morning</a:t>
            </a:r>
            <a:br>
              <a:rPr lang="en-US" sz="2500"/>
            </a:br>
            <a:br>
              <a:rPr lang="en-US" sz="2500"/>
            </a:br>
            <a:r>
              <a:rPr lang="en-US" sz="2500"/>
              <a:t>Organized by </a:t>
            </a:r>
            <a:br>
              <a:rPr lang="en-US" sz="2500"/>
            </a:br>
            <a:r>
              <a:rPr lang="en-US" sz="2500"/>
              <a:t>Local</a:t>
            </a:r>
            <a:br>
              <a:rPr lang="en-US" sz="2500"/>
            </a:br>
            <a:r>
              <a:rPr lang="en-US" sz="2500"/>
              <a:t>State &amp; </a:t>
            </a:r>
            <a:br>
              <a:rPr lang="en-US" sz="2500"/>
            </a:br>
            <a:r>
              <a:rPr lang="en-US" sz="2500"/>
              <a:t>National AOR</a:t>
            </a:r>
            <a:br>
              <a:rPr lang="en-US" sz="2500"/>
            </a:br>
            <a:r>
              <a:rPr lang="en-US" sz="2500"/>
              <a:t>Information &amp; </a:t>
            </a:r>
            <a:br>
              <a:rPr lang="en-US" sz="2500"/>
            </a:br>
            <a:r>
              <a:rPr lang="en-US" sz="2500"/>
              <a:t>Schedule of classes</a:t>
            </a:r>
          </a:p>
        </p:txBody>
      </p:sp>
      <p:pic>
        <p:nvPicPr>
          <p:cNvPr id="6" name="Content Placeholder 5" descr="Graphical user interface, text, application, chat or text message&#10;&#10;Description automatically generated">
            <a:extLst>
              <a:ext uri="{FF2B5EF4-FFF2-40B4-BE49-F238E27FC236}">
                <a16:creationId xmlns:a16="http://schemas.microsoft.com/office/drawing/2014/main" id="{5189F577-5763-4362-AD5C-4297D297BAF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97460" y="269337"/>
            <a:ext cx="5640966" cy="5737601"/>
          </a:xfrm>
        </p:spPr>
      </p:pic>
    </p:spTree>
    <p:extLst>
      <p:ext uri="{BB962C8B-B14F-4D97-AF65-F5344CB8AC3E}">
        <p14:creationId xmlns:p14="http://schemas.microsoft.com/office/powerpoint/2010/main" val="3637939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E766D82-0FD4-4F6A-8606-2C32F154E7D4}"/>
              </a:ext>
            </a:extLst>
          </p:cNvPr>
          <p:cNvSpPr/>
          <p:nvPr/>
        </p:nvSpPr>
        <p:spPr>
          <a:xfrm>
            <a:off x="346242" y="1749649"/>
            <a:ext cx="3479588" cy="2614143"/>
          </a:xfrm>
          <a:prstGeom prst="rect">
            <a:avLst/>
          </a:prstGeom>
        </p:spPr>
        <p:txBody>
          <a:bodyPr vert="horz" lIns="91440" tIns="45720" rIns="91440" bIns="0" rtlCol="0" anchor="b">
            <a:normAutofit/>
          </a:bodyPr>
          <a:lstStyle/>
          <a:p>
            <a:pPr defTabSz="914400">
              <a:lnSpc>
                <a:spcPct val="90000"/>
              </a:lnSpc>
              <a:spcBef>
                <a:spcPct val="0"/>
              </a:spcBef>
              <a:spcAft>
                <a:spcPts val="600"/>
              </a:spcAft>
            </a:pPr>
            <a:r>
              <a:rPr lang="en-US" sz="3600" cap="all">
                <a:latin typeface="+mj-lt"/>
                <a:ea typeface="+mj-ea"/>
                <a:cs typeface="+mj-cs"/>
              </a:rPr>
              <a:t>FRAR Committee Descriptions:</a:t>
            </a:r>
          </a:p>
          <a:p>
            <a:pPr defTabSz="914400">
              <a:lnSpc>
                <a:spcPct val="90000"/>
              </a:lnSpc>
              <a:spcBef>
                <a:spcPct val="0"/>
              </a:spcBef>
              <a:spcAft>
                <a:spcPts val="600"/>
              </a:spcAft>
            </a:pPr>
            <a:r>
              <a:rPr lang="en-US" sz="2800" cap="all">
                <a:latin typeface="+mj-lt"/>
                <a:ea typeface="+mj-ea"/>
                <a:cs typeface="+mj-cs"/>
              </a:rPr>
              <a:t> </a:t>
            </a:r>
          </a:p>
          <a:p>
            <a:pPr defTabSz="914400">
              <a:lnSpc>
                <a:spcPct val="90000"/>
              </a:lnSpc>
              <a:spcBef>
                <a:spcPct val="0"/>
              </a:spcBef>
              <a:spcAft>
                <a:spcPts val="600"/>
              </a:spcAft>
            </a:pPr>
            <a:endParaRPr lang="en-US" sz="2800" cap="all">
              <a:latin typeface="+mj-lt"/>
              <a:ea typeface="+mj-ea"/>
              <a:cs typeface="+mj-cs"/>
            </a:endParaRPr>
          </a:p>
        </p:txBody>
      </p:sp>
      <p:pic>
        <p:nvPicPr>
          <p:cNvPr id="4" name="Picture 3" descr="A close up of a logo&#10;&#10;Description automatically generated">
            <a:extLst>
              <a:ext uri="{FF2B5EF4-FFF2-40B4-BE49-F238E27FC236}">
                <a16:creationId xmlns:a16="http://schemas.microsoft.com/office/drawing/2014/main" id="{BB021696-5F8F-488A-8929-0DF4194E6A0E}"/>
              </a:ext>
            </a:extLst>
          </p:cNvPr>
          <p:cNvPicPr>
            <a:picLocks noChangeAspect="1"/>
          </p:cNvPicPr>
          <p:nvPr/>
        </p:nvPicPr>
        <p:blipFill rotWithShape="1">
          <a:blip r:embed="rId2">
            <a:extLst>
              <a:ext uri="{28A0092B-C50C-407E-A947-70E740481C1C}">
                <a14:useLocalDpi xmlns:a14="http://schemas.microsoft.com/office/drawing/2010/main" val="0"/>
              </a:ext>
            </a:extLst>
          </a:blip>
          <a:srcRect t="3093" r="-2" b="14859"/>
          <a:stretch/>
        </p:blipFill>
        <p:spPr>
          <a:xfrm>
            <a:off x="4618374" y="1116345"/>
            <a:ext cx="6282919" cy="3866172"/>
          </a:xfrm>
          <a:prstGeom prst="rect">
            <a:avLst/>
          </a:prstGeom>
        </p:spPr>
      </p:pic>
    </p:spTree>
    <p:extLst>
      <p:ext uri="{BB962C8B-B14F-4D97-AF65-F5344CB8AC3E}">
        <p14:creationId xmlns:p14="http://schemas.microsoft.com/office/powerpoint/2010/main" val="29188794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E544C-9A8B-42EC-B6A6-615868584013}"/>
              </a:ext>
            </a:extLst>
          </p:cNvPr>
          <p:cNvSpPr>
            <a:spLocks noGrp="1"/>
          </p:cNvSpPr>
          <p:nvPr>
            <p:ph type="title"/>
          </p:nvPr>
        </p:nvSpPr>
        <p:spPr>
          <a:xfrm>
            <a:off x="326319" y="5299232"/>
            <a:ext cx="6835556" cy="954556"/>
          </a:xfrm>
        </p:spPr>
        <p:txBody>
          <a:bodyPr vert="horz" lIns="91440" tIns="45720" rIns="91440" bIns="45720" rtlCol="0" anchor="t">
            <a:normAutofit/>
          </a:bodyPr>
          <a:lstStyle/>
          <a:p>
            <a:r>
              <a:rPr lang="en-US" sz="2800">
                <a:solidFill>
                  <a:srgbClr val="002060"/>
                </a:solidFill>
              </a:rPr>
              <a:t>FRAR Facebook: @facebook.com/fourriversaor</a:t>
            </a:r>
          </a:p>
        </p:txBody>
      </p:sp>
      <p:pic>
        <p:nvPicPr>
          <p:cNvPr id="6" name="Content Placeholder 5" descr="A group of people posing for a photo&#10;&#10;Description automatically generated">
            <a:extLst>
              <a:ext uri="{FF2B5EF4-FFF2-40B4-BE49-F238E27FC236}">
                <a16:creationId xmlns:a16="http://schemas.microsoft.com/office/drawing/2014/main" id="{5CF86438-38B2-4D60-B7E7-B5B99EC5FA4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75768" y="0"/>
            <a:ext cx="9840463" cy="5299232"/>
          </a:xfrm>
        </p:spPr>
      </p:pic>
    </p:spTree>
    <p:extLst>
      <p:ext uri="{BB962C8B-B14F-4D97-AF65-F5344CB8AC3E}">
        <p14:creationId xmlns:p14="http://schemas.microsoft.com/office/powerpoint/2010/main" val="216621472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E59D6-68CE-4EE0-8393-C97E0C403F56}"/>
              </a:ext>
            </a:extLst>
          </p:cNvPr>
          <p:cNvSpPr>
            <a:spLocks noGrp="1"/>
          </p:cNvSpPr>
          <p:nvPr>
            <p:ph type="title"/>
          </p:nvPr>
        </p:nvSpPr>
        <p:spPr>
          <a:xfrm>
            <a:off x="6094412" y="5239131"/>
            <a:ext cx="5279490" cy="960087"/>
          </a:xfrm>
        </p:spPr>
        <p:txBody>
          <a:bodyPr vert="horz" lIns="91440" tIns="45720" rIns="91440" bIns="45720" rtlCol="0" anchor="t">
            <a:normAutofit/>
          </a:bodyPr>
          <a:lstStyle/>
          <a:p>
            <a:r>
              <a:rPr lang="en-US" sz="2700">
                <a:solidFill>
                  <a:srgbClr val="FFFFFE"/>
                </a:solidFill>
              </a:rPr>
              <a:t>FRAR Twitter:</a:t>
            </a:r>
            <a:br>
              <a:rPr lang="en-US" sz="2700">
                <a:solidFill>
                  <a:srgbClr val="FFFFFE"/>
                </a:solidFill>
              </a:rPr>
            </a:br>
            <a:r>
              <a:rPr lang="en-US" sz="2700">
                <a:solidFill>
                  <a:srgbClr val="FFFFFE"/>
                </a:solidFill>
              </a:rPr>
              <a:t>twitter.com/fourriversaor</a:t>
            </a:r>
          </a:p>
        </p:txBody>
      </p:sp>
      <p:pic>
        <p:nvPicPr>
          <p:cNvPr id="6" name="Content Placeholder 5" descr="A screenshot of a computer&#10;&#10;Description automatically generated with medium confidence">
            <a:extLst>
              <a:ext uri="{FF2B5EF4-FFF2-40B4-BE49-F238E27FC236}">
                <a16:creationId xmlns:a16="http://schemas.microsoft.com/office/drawing/2014/main" id="{2AEF0359-3768-4678-A0CB-A4C8A582903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83624" y="1903445"/>
            <a:ext cx="7821576" cy="4954555"/>
          </a:xfrm>
        </p:spPr>
      </p:pic>
      <p:sp>
        <p:nvSpPr>
          <p:cNvPr id="9" name="TextBox 8">
            <a:extLst>
              <a:ext uri="{FF2B5EF4-FFF2-40B4-BE49-F238E27FC236}">
                <a16:creationId xmlns:a16="http://schemas.microsoft.com/office/drawing/2014/main" id="{56CE47ED-7731-442B-A12B-CA5C25370B74}"/>
              </a:ext>
            </a:extLst>
          </p:cNvPr>
          <p:cNvSpPr txBox="1"/>
          <p:nvPr/>
        </p:nvSpPr>
        <p:spPr>
          <a:xfrm>
            <a:off x="1357482" y="644498"/>
            <a:ext cx="8647718" cy="1200329"/>
          </a:xfrm>
          <a:prstGeom prst="rect">
            <a:avLst/>
          </a:prstGeom>
          <a:noFill/>
        </p:spPr>
        <p:txBody>
          <a:bodyPr wrap="square">
            <a:spAutoFit/>
          </a:bodyPr>
          <a:lstStyle/>
          <a:p>
            <a:r>
              <a:rPr lang="en-US" sz="3600">
                <a:solidFill>
                  <a:srgbClr val="002060"/>
                </a:solidFill>
              </a:rPr>
              <a:t>FRAR TWITTER PAGE: </a:t>
            </a:r>
            <a:br>
              <a:rPr lang="en-US" sz="3600">
                <a:solidFill>
                  <a:srgbClr val="002060"/>
                </a:solidFill>
              </a:rPr>
            </a:br>
            <a:r>
              <a:rPr lang="en-US" sz="3600">
                <a:solidFill>
                  <a:srgbClr val="002060"/>
                </a:solidFill>
              </a:rPr>
              <a:t>TWITTER.COM/FOURRIVERSAOR</a:t>
            </a:r>
            <a:endParaRPr lang="en-US" sz="3600"/>
          </a:p>
        </p:txBody>
      </p:sp>
    </p:spTree>
    <p:extLst>
      <p:ext uri="{BB962C8B-B14F-4D97-AF65-F5344CB8AC3E}">
        <p14:creationId xmlns:p14="http://schemas.microsoft.com/office/powerpoint/2010/main" val="371608254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9F0FB-ADFF-466F-812A-39207ABBD8A2}"/>
              </a:ext>
            </a:extLst>
          </p:cNvPr>
          <p:cNvSpPr>
            <a:spLocks noGrp="1"/>
          </p:cNvSpPr>
          <p:nvPr>
            <p:ph type="title"/>
          </p:nvPr>
        </p:nvSpPr>
        <p:spPr>
          <a:xfrm>
            <a:off x="1419774" y="764763"/>
            <a:ext cx="9603275" cy="1049235"/>
          </a:xfrm>
        </p:spPr>
        <p:txBody>
          <a:bodyPr>
            <a:noAutofit/>
          </a:bodyPr>
          <a:lstStyle/>
          <a:p>
            <a:r>
              <a:rPr lang="en-US" sz="3600">
                <a:solidFill>
                  <a:srgbClr val="002060"/>
                </a:solidFill>
              </a:rPr>
              <a:t>FRAR Instagram PAGE:</a:t>
            </a:r>
            <a:br>
              <a:rPr lang="en-US" sz="3600">
                <a:solidFill>
                  <a:srgbClr val="002060"/>
                </a:solidFill>
              </a:rPr>
            </a:br>
            <a:r>
              <a:rPr lang="en-US" sz="3600">
                <a:solidFill>
                  <a:srgbClr val="002060"/>
                </a:solidFill>
              </a:rPr>
              <a:t>Instagram.com/</a:t>
            </a:r>
            <a:r>
              <a:rPr lang="en-US" sz="3600" err="1">
                <a:solidFill>
                  <a:srgbClr val="002060"/>
                </a:solidFill>
              </a:rPr>
              <a:t>fourriversaor</a:t>
            </a:r>
            <a:endParaRPr lang="en-US" sz="3600">
              <a:solidFill>
                <a:srgbClr val="002060"/>
              </a:solidFill>
            </a:endParaRPr>
          </a:p>
        </p:txBody>
      </p:sp>
      <p:pic>
        <p:nvPicPr>
          <p:cNvPr id="6" name="Content Placeholder 5" descr="Graphical user interface, text, website&#10;&#10;Description automatically generated">
            <a:extLst>
              <a:ext uri="{FF2B5EF4-FFF2-40B4-BE49-F238E27FC236}">
                <a16:creationId xmlns:a16="http://schemas.microsoft.com/office/drawing/2014/main" id="{E2302E7F-9EDD-4C15-B220-299E0EC3A67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05659" y="1907447"/>
            <a:ext cx="7180681" cy="4823332"/>
          </a:xfrm>
        </p:spPr>
      </p:pic>
    </p:spTree>
    <p:extLst>
      <p:ext uri="{BB962C8B-B14F-4D97-AF65-F5344CB8AC3E}">
        <p14:creationId xmlns:p14="http://schemas.microsoft.com/office/powerpoint/2010/main" val="98058142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33EB6-3EE6-4031-8CBD-FFC01EE3BD9E}"/>
              </a:ext>
            </a:extLst>
          </p:cNvPr>
          <p:cNvSpPr>
            <a:spLocks noGrp="1"/>
          </p:cNvSpPr>
          <p:nvPr>
            <p:ph type="title"/>
          </p:nvPr>
        </p:nvSpPr>
        <p:spPr>
          <a:xfrm>
            <a:off x="1508972" y="102637"/>
            <a:ext cx="9174055" cy="1694662"/>
          </a:xfrm>
        </p:spPr>
        <p:txBody>
          <a:bodyPr anchor="b">
            <a:noAutofit/>
          </a:bodyPr>
          <a:lstStyle/>
          <a:p>
            <a:r>
              <a:rPr lang="en-US" sz="3600"/>
              <a:t>FRAR Texting Program </a:t>
            </a:r>
            <a:br>
              <a:rPr lang="en-US" sz="3600"/>
            </a:br>
            <a:r>
              <a:rPr lang="en-US" sz="3600"/>
              <a:t>Toll free #: </a:t>
            </a:r>
            <a:br>
              <a:rPr lang="en-US" sz="3600"/>
            </a:br>
            <a:r>
              <a:rPr lang="en-US" sz="3600"/>
              <a:t>1-844-336-3727 *Save to contacts </a:t>
            </a:r>
          </a:p>
        </p:txBody>
      </p:sp>
      <p:sp>
        <p:nvSpPr>
          <p:cNvPr id="3" name="Content Placeholder 2">
            <a:extLst>
              <a:ext uri="{FF2B5EF4-FFF2-40B4-BE49-F238E27FC236}">
                <a16:creationId xmlns:a16="http://schemas.microsoft.com/office/drawing/2014/main" id="{61640A8C-EB52-4F76-A99A-191F27564294}"/>
              </a:ext>
            </a:extLst>
          </p:cNvPr>
          <p:cNvSpPr>
            <a:spLocks noGrp="1"/>
          </p:cNvSpPr>
          <p:nvPr>
            <p:ph idx="1"/>
          </p:nvPr>
        </p:nvSpPr>
        <p:spPr>
          <a:xfrm>
            <a:off x="747372" y="2636775"/>
            <a:ext cx="3796636" cy="2906166"/>
          </a:xfrm>
        </p:spPr>
        <p:txBody>
          <a:bodyPr>
            <a:normAutofit fontScale="32500" lnSpcReduction="20000"/>
          </a:bodyPr>
          <a:lstStyle/>
          <a:p>
            <a:pPr>
              <a:lnSpc>
                <a:spcPct val="110000"/>
              </a:lnSpc>
            </a:pPr>
            <a:r>
              <a:rPr lang="en-US" sz="7400"/>
              <a:t>Text “FRAR" to: </a:t>
            </a:r>
          </a:p>
          <a:p>
            <a:pPr marL="0" indent="0">
              <a:lnSpc>
                <a:spcPct val="110000"/>
              </a:lnSpc>
              <a:buNone/>
            </a:pPr>
            <a:r>
              <a:rPr lang="en-US" sz="7400"/>
              <a:t>1-844-336-3727 to Opt-In/Message </a:t>
            </a:r>
          </a:p>
          <a:p>
            <a:pPr>
              <a:lnSpc>
                <a:spcPct val="110000"/>
              </a:lnSpc>
            </a:pPr>
            <a:r>
              <a:rPr lang="en-US" sz="7400"/>
              <a:t>Important Alerts/Reminders </a:t>
            </a:r>
          </a:p>
          <a:p>
            <a:pPr>
              <a:lnSpc>
                <a:spcPct val="110000"/>
              </a:lnSpc>
            </a:pPr>
            <a:r>
              <a:rPr lang="en-US" sz="7400"/>
              <a:t>2-Way Connection/Conversation </a:t>
            </a:r>
          </a:p>
          <a:p>
            <a:pPr>
              <a:lnSpc>
                <a:spcPct val="110000"/>
              </a:lnSpc>
            </a:pPr>
            <a:endParaRPr lang="en-US" sz="1900"/>
          </a:p>
          <a:p>
            <a:pPr>
              <a:lnSpc>
                <a:spcPct val="110000"/>
              </a:lnSpc>
            </a:pPr>
            <a:endParaRPr lang="en-US" sz="1900"/>
          </a:p>
          <a:p>
            <a:pPr marL="0" indent="0">
              <a:lnSpc>
                <a:spcPct val="110000"/>
              </a:lnSpc>
              <a:buNone/>
            </a:pPr>
            <a:endParaRPr lang="en-US" sz="1900"/>
          </a:p>
        </p:txBody>
      </p:sp>
      <p:pic>
        <p:nvPicPr>
          <p:cNvPr id="6" name="Picture 5" descr="Graphical user interface, text, application&#10;&#10;Description automatically generated">
            <a:extLst>
              <a:ext uri="{FF2B5EF4-FFF2-40B4-BE49-F238E27FC236}">
                <a16:creationId xmlns:a16="http://schemas.microsoft.com/office/drawing/2014/main" id="{57077CA4-CACC-41ED-A700-D0F77222BB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4808" y="2636775"/>
            <a:ext cx="7079723" cy="2778792"/>
          </a:xfrm>
          <a:prstGeom prst="rect">
            <a:avLst/>
          </a:prstGeom>
        </p:spPr>
      </p:pic>
    </p:spTree>
    <p:extLst>
      <p:ext uri="{BB962C8B-B14F-4D97-AF65-F5344CB8AC3E}">
        <p14:creationId xmlns:p14="http://schemas.microsoft.com/office/powerpoint/2010/main" val="9181912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B6F45A8-05DD-4FA1-A1E6-E52FF1DE2CDB}"/>
              </a:ext>
            </a:extLst>
          </p:cNvPr>
          <p:cNvSpPr txBox="1"/>
          <p:nvPr/>
        </p:nvSpPr>
        <p:spPr>
          <a:xfrm>
            <a:off x="2182245" y="5182608"/>
            <a:ext cx="8643011" cy="551528"/>
          </a:xfrm>
          <a:prstGeom prst="rect">
            <a:avLst/>
          </a:prstGeom>
        </p:spPr>
        <p:txBody>
          <a:bodyPr vert="horz" lIns="91440" tIns="45720" rIns="91440" bIns="0" rtlCol="0" anchor="b">
            <a:normAutofit/>
          </a:bodyPr>
          <a:lstStyle/>
          <a:p>
            <a:pPr defTabSz="914400">
              <a:lnSpc>
                <a:spcPct val="90000"/>
              </a:lnSpc>
              <a:spcBef>
                <a:spcPct val="0"/>
              </a:spcBef>
              <a:spcAft>
                <a:spcPts val="600"/>
              </a:spcAft>
            </a:pPr>
            <a:r>
              <a:rPr lang="en-US" sz="3600" cap="all">
                <a:latin typeface="+mj-lt"/>
                <a:ea typeface="+mj-ea"/>
                <a:cs typeface="+mj-cs"/>
              </a:rPr>
              <a:t>REALTOR® SAFTEY is so important</a:t>
            </a:r>
          </a:p>
        </p:txBody>
      </p:sp>
      <p:pic>
        <p:nvPicPr>
          <p:cNvPr id="4" name="Online Media 3" title="REALTOR® Safety">
            <a:hlinkClick r:id="" action="ppaction://media"/>
            <a:extLst>
              <a:ext uri="{FF2B5EF4-FFF2-40B4-BE49-F238E27FC236}">
                <a16:creationId xmlns:a16="http://schemas.microsoft.com/office/drawing/2014/main" id="{5E103DD0-EF23-4DD0-9197-F7A943A05306}"/>
              </a:ext>
            </a:extLst>
          </p:cNvPr>
          <p:cNvPicPr>
            <a:picLocks noRot="1" noChangeAspect="1"/>
          </p:cNvPicPr>
          <p:nvPr>
            <a:videoFile r:link="rId1"/>
          </p:nvPr>
        </p:nvPicPr>
        <p:blipFill>
          <a:blip r:embed="rId4"/>
          <a:stretch>
            <a:fillRect/>
          </a:stretch>
        </p:blipFill>
        <p:spPr>
          <a:xfrm>
            <a:off x="1774494" y="144322"/>
            <a:ext cx="8643011" cy="4883301"/>
          </a:xfrm>
          <a:prstGeom prst="rect">
            <a:avLst/>
          </a:prstGeom>
        </p:spPr>
      </p:pic>
    </p:spTree>
    <p:extLst>
      <p:ext uri="{BB962C8B-B14F-4D97-AF65-F5344CB8AC3E}">
        <p14:creationId xmlns:p14="http://schemas.microsoft.com/office/powerpoint/2010/main" val="2739309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B6F45A8-05DD-4FA1-A1E6-E52FF1DE2CDB}"/>
              </a:ext>
            </a:extLst>
          </p:cNvPr>
          <p:cNvSpPr txBox="1"/>
          <p:nvPr/>
        </p:nvSpPr>
        <p:spPr>
          <a:xfrm>
            <a:off x="6585200" y="1580347"/>
            <a:ext cx="4151306" cy="1761336"/>
          </a:xfrm>
          <a:prstGeom prst="rect">
            <a:avLst/>
          </a:prstGeom>
        </p:spPr>
        <p:txBody>
          <a:bodyPr vert="horz" lIns="91440" tIns="45720" rIns="91440" bIns="0" rtlCol="0" anchor="b">
            <a:normAutofit/>
          </a:bodyPr>
          <a:lstStyle/>
          <a:p>
            <a:pPr defTabSz="914400">
              <a:lnSpc>
                <a:spcPct val="90000"/>
              </a:lnSpc>
              <a:spcBef>
                <a:spcPct val="0"/>
              </a:spcBef>
              <a:spcAft>
                <a:spcPts val="600"/>
              </a:spcAft>
            </a:pPr>
            <a:r>
              <a:rPr lang="en-US" sz="4100" cap="all">
                <a:latin typeface="+mj-lt"/>
                <a:ea typeface="+mj-ea"/>
                <a:cs typeface="+mj-cs"/>
              </a:rPr>
              <a:t>New Member benefit: </a:t>
            </a:r>
            <a:r>
              <a:rPr lang="en-US" sz="4100" cap="all" err="1">
                <a:latin typeface="+mj-lt"/>
                <a:ea typeface="+mj-ea"/>
                <a:cs typeface="+mj-cs"/>
              </a:rPr>
              <a:t>safeshowings</a:t>
            </a:r>
            <a:endParaRPr lang="en-US" sz="4100" cap="all">
              <a:latin typeface="+mj-lt"/>
              <a:ea typeface="+mj-ea"/>
              <a:cs typeface="+mj-cs"/>
            </a:endParaRPr>
          </a:p>
        </p:txBody>
      </p:sp>
      <p:pic>
        <p:nvPicPr>
          <p:cNvPr id="2" name="Online Media 1" title="SafeShowings Real Estate Safety App and Getting Started Presentation">
            <a:hlinkClick r:id="" action="ppaction://media"/>
            <a:extLst>
              <a:ext uri="{FF2B5EF4-FFF2-40B4-BE49-F238E27FC236}">
                <a16:creationId xmlns:a16="http://schemas.microsoft.com/office/drawing/2014/main" id="{4CD8199E-5B77-495E-A33F-7ACAA069E764}"/>
              </a:ext>
            </a:extLst>
          </p:cNvPr>
          <p:cNvPicPr>
            <a:picLocks noRot="1" noChangeAspect="1"/>
          </p:cNvPicPr>
          <p:nvPr>
            <a:videoFile r:link="rId1"/>
          </p:nvPr>
        </p:nvPicPr>
        <p:blipFill>
          <a:blip r:embed="rId4"/>
          <a:stretch>
            <a:fillRect/>
          </a:stretch>
        </p:blipFill>
        <p:spPr>
          <a:xfrm>
            <a:off x="201241" y="789242"/>
            <a:ext cx="6247267" cy="4685449"/>
          </a:xfrm>
          <a:prstGeom prst="rect">
            <a:avLst/>
          </a:prstGeom>
        </p:spPr>
      </p:pic>
    </p:spTree>
    <p:extLst>
      <p:ext uri="{BB962C8B-B14F-4D97-AF65-F5344CB8AC3E}">
        <p14:creationId xmlns:p14="http://schemas.microsoft.com/office/powerpoint/2010/main" val="888178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EA869E1-F851-4A52-92F5-77E592B76A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a:extLst>
              <a:ext uri="{FF2B5EF4-FFF2-40B4-BE49-F238E27FC236}">
                <a16:creationId xmlns:a16="http://schemas.microsoft.com/office/drawing/2014/main" id="{B083AD55-8296-44BD-8E14-DD2DDBC351B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4" name="Straight Connector 13">
            <a:extLst>
              <a:ext uri="{FF2B5EF4-FFF2-40B4-BE49-F238E27FC236}">
                <a16:creationId xmlns:a16="http://schemas.microsoft.com/office/drawing/2014/main" id="{2BF46B26-15FC-4C5A-94FA-AE9ED64B5C2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912F6065-5345-44BD-B66E-5487CCD7A9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18" name="Rectangle 17">
            <a:extLst>
              <a:ext uri="{FF2B5EF4-FFF2-40B4-BE49-F238E27FC236}">
                <a16:creationId xmlns:a16="http://schemas.microsoft.com/office/drawing/2014/main" id="{BD89ECFB-8421-4BB8-A23D-8B8D151F89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4911EB7-93CE-44FF-973F-B25ECF5DF5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318199" y="196947"/>
            <a:ext cx="3355235" cy="3187715"/>
          </a:xfrm>
          <a:prstGeom prst="ellipse">
            <a:avLst/>
          </a:prstGeom>
        </p:spPr>
        <p:txBody>
          <a:bodyPr vert="horz" lIns="91440" tIns="45720" rIns="91440" bIns="0" rtlCol="0" anchor="b">
            <a:noAutofit/>
          </a:bodyPr>
          <a:lstStyle/>
          <a:p>
            <a:r>
              <a:rPr lang="en-US"/>
              <a:t>Intro to Matrix</a:t>
            </a:r>
            <a:br>
              <a:rPr lang="en-US"/>
            </a:br>
            <a:br>
              <a:rPr lang="en-US"/>
            </a:br>
            <a:r>
              <a:rPr lang="en-US"/>
              <a:t>Selena Medina</a:t>
            </a:r>
          </a:p>
        </p:txBody>
      </p:sp>
      <p:cxnSp>
        <p:nvCxnSpPr>
          <p:cNvPr id="22" name="Straight Connector 21">
            <a:extLst>
              <a:ext uri="{FF2B5EF4-FFF2-40B4-BE49-F238E27FC236}">
                <a16:creationId xmlns:a16="http://schemas.microsoft.com/office/drawing/2014/main" id="{72870A17-34CA-4FF4-8777-CE7D7B986B7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84009" y="3526496"/>
            <a:ext cx="3023617" cy="0"/>
          </a:xfrm>
          <a:prstGeom prst="line">
            <a:avLst/>
          </a:prstGeom>
          <a:ln w="31750"/>
        </p:spPr>
        <p:style>
          <a:lnRef idx="3">
            <a:schemeClr val="accent1"/>
          </a:lnRef>
          <a:fillRef idx="0">
            <a:schemeClr val="accent1"/>
          </a:fillRef>
          <a:effectRef idx="2">
            <a:schemeClr val="accent1"/>
          </a:effectRef>
          <a:fontRef idx="minor">
            <a:schemeClr val="tx1"/>
          </a:fontRef>
        </p:style>
      </p:cxnSp>
      <p:grpSp>
        <p:nvGrpSpPr>
          <p:cNvPr id="24" name="Group 23">
            <a:extLst>
              <a:ext uri="{FF2B5EF4-FFF2-40B4-BE49-F238E27FC236}">
                <a16:creationId xmlns:a16="http://schemas.microsoft.com/office/drawing/2014/main" id="{34B79B4F-74AA-4B58-BBD2-2C3804928DF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990638" y="482171"/>
            <a:ext cx="7560115" cy="5149101"/>
            <a:chOff x="7463258" y="583365"/>
            <a:chExt cx="7560115" cy="5181928"/>
          </a:xfrm>
        </p:grpSpPr>
        <p:sp>
          <p:nvSpPr>
            <p:cNvPr id="25" name="Rectangle 24">
              <a:extLst>
                <a:ext uri="{FF2B5EF4-FFF2-40B4-BE49-F238E27FC236}">
                  <a16:creationId xmlns:a16="http://schemas.microsoft.com/office/drawing/2014/main" id="{FE994EF0-F368-43B3-9BF0-442E33BC36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3258" y="583365"/>
              <a:ext cx="7560115"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9B478E81-F333-452C-B354-06E13FB0B2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76317" y="915807"/>
              <a:ext cx="6928279" cy="4494927"/>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8" name="Rectangle 27">
            <a:extLst>
              <a:ext uri="{FF2B5EF4-FFF2-40B4-BE49-F238E27FC236}">
                <a16:creationId xmlns:a16="http://schemas.microsoft.com/office/drawing/2014/main" id="{4E4C1088-922B-4744-BB37-5D47AEA43D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72130" y="977099"/>
            <a:ext cx="6597725" cy="4136205"/>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FFC5B435-5210-4EF1-B1FC-38BA41222315}"/>
              </a:ext>
            </a:extLst>
          </p:cNvPr>
          <p:cNvPicPr>
            <a:picLocks noChangeAspect="1"/>
          </p:cNvPicPr>
          <p:nvPr/>
        </p:nvPicPr>
        <p:blipFill>
          <a:blip r:embed="rId4"/>
          <a:stretch>
            <a:fillRect/>
          </a:stretch>
        </p:blipFill>
        <p:spPr>
          <a:xfrm>
            <a:off x="4631115" y="1833242"/>
            <a:ext cx="3059596" cy="2432378"/>
          </a:xfrm>
          <a:prstGeom prst="rect">
            <a:avLst/>
          </a:prstGeom>
        </p:spPr>
      </p:pic>
      <p:pic>
        <p:nvPicPr>
          <p:cNvPr id="5" name="Picture 4" descr="A picture containing drawing&#10;&#10;Description automatically generated">
            <a:extLst>
              <a:ext uri="{FF2B5EF4-FFF2-40B4-BE49-F238E27FC236}">
                <a16:creationId xmlns:a16="http://schemas.microsoft.com/office/drawing/2014/main" id="{D82004BC-23CA-40A0-8602-983A939E2F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9810" y="2215691"/>
            <a:ext cx="3059596" cy="1667479"/>
          </a:xfrm>
          <a:prstGeom prst="rect">
            <a:avLst/>
          </a:prstGeom>
        </p:spPr>
      </p:pic>
      <p:pic>
        <p:nvPicPr>
          <p:cNvPr id="30" name="Picture 29">
            <a:extLst>
              <a:ext uri="{FF2B5EF4-FFF2-40B4-BE49-F238E27FC236}">
                <a16:creationId xmlns:a16="http://schemas.microsoft.com/office/drawing/2014/main" id="{15621CD7-6951-4B76-949B-6D851A2BE4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2" name="Straight Connector 31">
            <a:extLst>
              <a:ext uri="{FF2B5EF4-FFF2-40B4-BE49-F238E27FC236}">
                <a16:creationId xmlns:a16="http://schemas.microsoft.com/office/drawing/2014/main" id="{7AD09E24-F963-4867-8AA6-3D2F8D3C8AA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948861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blipFill>
          <a:blip r:embed="rId3">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FA31F-AC10-457C-B264-7F88307A86FF}"/>
              </a:ext>
            </a:extLst>
          </p:cNvPr>
          <p:cNvSpPr>
            <a:spLocks noGrp="1"/>
          </p:cNvSpPr>
          <p:nvPr>
            <p:ph type="title"/>
          </p:nvPr>
        </p:nvSpPr>
        <p:spPr>
          <a:xfrm>
            <a:off x="7962519" y="618518"/>
            <a:ext cx="3084891" cy="1478570"/>
          </a:xfrm>
        </p:spPr>
        <p:txBody>
          <a:bodyPr vert="horz" lIns="91440" tIns="45720" rIns="91440" bIns="45720" rtlCol="0" anchor="ctr">
            <a:normAutofit/>
          </a:bodyPr>
          <a:lstStyle/>
          <a:p>
            <a:r>
              <a:rPr lang="en-US" sz="4800" kern="1200" cap="all" baseline="0">
                <a:solidFill>
                  <a:schemeClr val="tx1"/>
                </a:solidFill>
                <a:latin typeface="+mj-lt"/>
                <a:ea typeface="+mj-ea"/>
                <a:cs typeface="+mj-cs"/>
              </a:rPr>
              <a:t>Break time</a:t>
            </a:r>
          </a:p>
        </p:txBody>
      </p:sp>
      <p:sp>
        <p:nvSpPr>
          <p:cNvPr id="3" name="Text Placeholder 2">
            <a:extLst>
              <a:ext uri="{FF2B5EF4-FFF2-40B4-BE49-F238E27FC236}">
                <a16:creationId xmlns:a16="http://schemas.microsoft.com/office/drawing/2014/main" id="{BD4D7013-1E13-4C10-842A-72F32E335212}"/>
              </a:ext>
            </a:extLst>
          </p:cNvPr>
          <p:cNvSpPr>
            <a:spLocks noGrp="1"/>
          </p:cNvSpPr>
          <p:nvPr>
            <p:ph type="body" sz="half" idx="4294967295"/>
          </p:nvPr>
        </p:nvSpPr>
        <p:spPr>
          <a:xfrm>
            <a:off x="9107488" y="2249488"/>
            <a:ext cx="3084512" cy="3541712"/>
          </a:xfrm>
        </p:spPr>
        <p:txBody>
          <a:bodyPr vert="horz" lIns="91440" tIns="45720" rIns="91440" bIns="45720" rtlCol="0">
            <a:normAutofit/>
          </a:bodyPr>
          <a:lstStyle/>
          <a:p>
            <a:pPr marL="0"/>
            <a:r>
              <a:rPr lang="en-US" sz="3600"/>
              <a:t>5</a:t>
            </a:r>
            <a:r>
              <a:rPr lang="en-US" sz="3600" kern="1200">
                <a:solidFill>
                  <a:schemeClr val="tx1"/>
                </a:solidFill>
                <a:latin typeface="+mn-lt"/>
                <a:ea typeface="+mn-ea"/>
                <a:cs typeface="+mn-cs"/>
              </a:rPr>
              <a:t> Minutes</a:t>
            </a:r>
          </a:p>
          <a:p>
            <a:endParaRPr lang="en-US" sz="1800" kern="1200">
              <a:solidFill>
                <a:schemeClr val="tx1"/>
              </a:solidFill>
              <a:latin typeface="+mn-lt"/>
              <a:ea typeface="+mn-ea"/>
              <a:cs typeface="+mn-cs"/>
            </a:endParaRPr>
          </a:p>
        </p:txBody>
      </p:sp>
      <p:pic>
        <p:nvPicPr>
          <p:cNvPr id="5" name="Picture 4">
            <a:extLst>
              <a:ext uri="{FF2B5EF4-FFF2-40B4-BE49-F238E27FC236}">
                <a16:creationId xmlns:a16="http://schemas.microsoft.com/office/drawing/2014/main" id="{1C15A2E3-A0B4-4614-BC1D-24137AF33273}"/>
              </a:ext>
            </a:extLst>
          </p:cNvPr>
          <p:cNvPicPr>
            <a:picLocks noChangeAspect="1"/>
          </p:cNvPicPr>
          <p:nvPr/>
        </p:nvPicPr>
        <p:blipFill rotWithShape="1">
          <a:blip r:embed="rId4"/>
          <a:srcRect l="21472" r="-1" b="-1"/>
          <a:stretch/>
        </p:blipFill>
        <p:spPr>
          <a:xfrm>
            <a:off x="-5597" y="10"/>
            <a:ext cx="7558541" cy="6857990"/>
          </a:xfrm>
          <a:prstGeom prst="rect">
            <a:avLst/>
          </a:prstGeom>
        </p:spPr>
      </p:pic>
    </p:spTree>
    <p:extLst>
      <p:ext uri="{BB962C8B-B14F-4D97-AF65-F5344CB8AC3E}">
        <p14:creationId xmlns:p14="http://schemas.microsoft.com/office/powerpoint/2010/main" val="91543263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rawing&#10;&#10;Description automatically generated">
            <a:extLst>
              <a:ext uri="{FF2B5EF4-FFF2-40B4-BE49-F238E27FC236}">
                <a16:creationId xmlns:a16="http://schemas.microsoft.com/office/drawing/2014/main" id="{8AC4518F-5932-4636-8EEB-F6CD02773F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0479" y="2185120"/>
            <a:ext cx="9951041" cy="2487760"/>
          </a:xfrm>
          <a:prstGeom prst="rect">
            <a:avLst/>
          </a:prstGeom>
        </p:spPr>
      </p:pic>
      <p:sp>
        <p:nvSpPr>
          <p:cNvPr id="2" name="TextBox 1">
            <a:extLst>
              <a:ext uri="{FF2B5EF4-FFF2-40B4-BE49-F238E27FC236}">
                <a16:creationId xmlns:a16="http://schemas.microsoft.com/office/drawing/2014/main" id="{B8F84DBD-1E6E-4241-A026-CAD4AB7227B3}"/>
              </a:ext>
            </a:extLst>
          </p:cNvPr>
          <p:cNvSpPr txBox="1"/>
          <p:nvPr/>
        </p:nvSpPr>
        <p:spPr>
          <a:xfrm>
            <a:off x="1678988" y="1415679"/>
            <a:ext cx="8834021" cy="769441"/>
          </a:xfrm>
          <a:prstGeom prst="rect">
            <a:avLst/>
          </a:prstGeom>
          <a:noFill/>
        </p:spPr>
        <p:txBody>
          <a:bodyPr wrap="none" rtlCol="0">
            <a:spAutoFit/>
          </a:bodyPr>
          <a:lstStyle/>
          <a:p>
            <a:r>
              <a:rPr lang="en-US" sz="4400"/>
              <a:t>Central Texas Multiple Listing Service </a:t>
            </a:r>
          </a:p>
        </p:txBody>
      </p:sp>
    </p:spTree>
    <p:extLst>
      <p:ext uri="{BB962C8B-B14F-4D97-AF65-F5344CB8AC3E}">
        <p14:creationId xmlns:p14="http://schemas.microsoft.com/office/powerpoint/2010/main" val="405461029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35C06-A3CD-4BA5-A520-82CEB47D2974}"/>
              </a:ext>
            </a:extLst>
          </p:cNvPr>
          <p:cNvSpPr>
            <a:spLocks noGrp="1"/>
          </p:cNvSpPr>
          <p:nvPr>
            <p:ph type="title"/>
          </p:nvPr>
        </p:nvSpPr>
        <p:spPr>
          <a:xfrm>
            <a:off x="1152361" y="751340"/>
            <a:ext cx="4001461" cy="4962524"/>
          </a:xfrm>
        </p:spPr>
        <p:txBody>
          <a:bodyPr vert="horz" lIns="91440" tIns="45720" rIns="91440" bIns="45720" rtlCol="0" anchor="ctr">
            <a:normAutofit fontScale="90000"/>
          </a:bodyPr>
          <a:lstStyle/>
          <a:p>
            <a:r>
              <a:rPr lang="en-US" sz="4100" kern="1200">
                <a:latin typeface="+mj-lt"/>
                <a:ea typeface="+mj-ea"/>
                <a:cs typeface="+mj-cs"/>
              </a:rPr>
              <a:t>Coverage Area:</a:t>
            </a:r>
            <a:br>
              <a:rPr lang="en-US" sz="4100" kern="1200">
                <a:latin typeface="+mj-lt"/>
                <a:ea typeface="+mj-ea"/>
                <a:cs typeface="+mj-cs"/>
              </a:rPr>
            </a:br>
            <a:br>
              <a:rPr lang="en-US" sz="4100" kern="1200">
                <a:latin typeface="+mj-lt"/>
                <a:ea typeface="+mj-ea"/>
                <a:cs typeface="+mj-cs"/>
              </a:rPr>
            </a:br>
            <a:r>
              <a:rPr lang="en-US" sz="4100" kern="1200">
                <a:latin typeface="+mj-lt"/>
                <a:ea typeface="+mj-ea"/>
                <a:cs typeface="+mj-cs"/>
              </a:rPr>
              <a:t>-Four Rivers</a:t>
            </a:r>
            <a:br>
              <a:rPr lang="en-US" sz="4100" kern="1200">
                <a:latin typeface="+mj-lt"/>
                <a:ea typeface="+mj-ea"/>
                <a:cs typeface="+mj-cs"/>
              </a:rPr>
            </a:br>
            <a:r>
              <a:rPr lang="en-US" sz="4100" kern="1200">
                <a:latin typeface="+mj-lt"/>
                <a:ea typeface="+mj-ea"/>
                <a:cs typeface="+mj-cs"/>
              </a:rPr>
              <a:t>-Victoria </a:t>
            </a:r>
            <a:br>
              <a:rPr lang="en-US" sz="4100" kern="1200">
                <a:latin typeface="+mj-lt"/>
                <a:ea typeface="+mj-ea"/>
                <a:cs typeface="+mj-cs"/>
              </a:rPr>
            </a:br>
            <a:r>
              <a:rPr lang="en-US" sz="4100" kern="1200">
                <a:latin typeface="+mj-lt"/>
                <a:ea typeface="+mj-ea"/>
                <a:cs typeface="+mj-cs"/>
              </a:rPr>
              <a:t>-Williamson County</a:t>
            </a:r>
            <a:br>
              <a:rPr lang="en-US" sz="4100" kern="1200">
                <a:latin typeface="+mj-lt"/>
                <a:ea typeface="+mj-ea"/>
                <a:cs typeface="+mj-cs"/>
              </a:rPr>
            </a:br>
            <a:r>
              <a:rPr lang="en-US" sz="4100" kern="1200">
                <a:latin typeface="+mj-lt"/>
                <a:ea typeface="+mj-ea"/>
                <a:cs typeface="+mj-cs"/>
              </a:rPr>
              <a:t>-Temple Belton</a:t>
            </a:r>
            <a:br>
              <a:rPr lang="en-US" sz="4100" kern="1200">
                <a:latin typeface="+mj-lt"/>
                <a:ea typeface="+mj-ea"/>
                <a:cs typeface="+mj-cs"/>
              </a:rPr>
            </a:br>
            <a:r>
              <a:rPr lang="en-US" sz="4100" kern="1200">
                <a:latin typeface="+mj-lt"/>
                <a:ea typeface="+mj-ea"/>
                <a:cs typeface="+mj-cs"/>
              </a:rPr>
              <a:t>-Ft Hood</a:t>
            </a:r>
          </a:p>
        </p:txBody>
      </p:sp>
      <p:pic>
        <p:nvPicPr>
          <p:cNvPr id="5" name="Content Placeholder 4" descr="A close up of a map&#10;&#10;Description automatically generated">
            <a:extLst>
              <a:ext uri="{FF2B5EF4-FFF2-40B4-BE49-F238E27FC236}">
                <a16:creationId xmlns:a16="http://schemas.microsoft.com/office/drawing/2014/main" id="{FDE273FC-72AB-430C-A577-8A03849A1339}"/>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153822" y="877088"/>
            <a:ext cx="6553545" cy="5111765"/>
          </a:xfrm>
          <a:prstGeom prst="rect">
            <a:avLst/>
          </a:prstGeom>
        </p:spPr>
      </p:pic>
    </p:spTree>
    <p:extLst>
      <p:ext uri="{BB962C8B-B14F-4D97-AF65-F5344CB8AC3E}">
        <p14:creationId xmlns:p14="http://schemas.microsoft.com/office/powerpoint/2010/main" val="2233441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B426755-04CC-4530-8AC2-36CFC29AC865}"/>
              </a:ext>
            </a:extLst>
          </p:cNvPr>
          <p:cNvSpPr/>
          <p:nvPr/>
        </p:nvSpPr>
        <p:spPr>
          <a:xfrm>
            <a:off x="89593" y="65298"/>
            <a:ext cx="11629827" cy="8125301"/>
          </a:xfrm>
          <a:prstGeom prst="rect">
            <a:avLst/>
          </a:prstGeom>
        </p:spPr>
        <p:txBody>
          <a:bodyPr wrap="square">
            <a:spAutoFit/>
          </a:bodyPr>
          <a:lstStyle/>
          <a:p>
            <a:r>
              <a:rPr lang="en-US" b="1">
                <a:solidFill>
                  <a:srgbClr val="000000"/>
                </a:solidFill>
                <a:latin typeface="Arial" panose="020B0604020202020204" pitchFamily="34" charset="0"/>
              </a:rPr>
              <a:t>Governmental Affairs</a:t>
            </a:r>
            <a:r>
              <a:rPr lang="en-US">
                <a:solidFill>
                  <a:srgbClr val="000000"/>
                </a:solidFill>
                <a:latin typeface="Arial" panose="020B0604020202020204" pitchFamily="34" charset="0"/>
              </a:rPr>
              <a:t>: </a:t>
            </a:r>
            <a:r>
              <a:rPr lang="en-US">
                <a:latin typeface="Arial" panose="020B0604020202020204" pitchFamily="34" charset="0"/>
                <a:cs typeface="Aparajita" panose="020B0502040204020203" pitchFamily="18" charset="0"/>
              </a:rPr>
              <a:t>Passionate about politics? We are the Purple Party (The Real Estate Party) Members stay actively involved and monitor/take action on issues going on in our local areas and work in sub committees. </a:t>
            </a:r>
          </a:p>
          <a:p>
            <a:endParaRPr lang="en-US">
              <a:latin typeface="Arial" panose="020B0604020202020204" pitchFamily="34" charset="0"/>
              <a:cs typeface="Aparajita" panose="020B0502040204020203" pitchFamily="18" charset="0"/>
            </a:endParaRPr>
          </a:p>
          <a:p>
            <a:r>
              <a:rPr lang="en-US" b="1">
                <a:latin typeface="Arial" panose="020B0604020202020204" pitchFamily="34" charset="0"/>
                <a:cs typeface="Aparajita" panose="020B0502040204020203" pitchFamily="18" charset="0"/>
              </a:rPr>
              <a:t>Scholarship: </a:t>
            </a:r>
            <a:r>
              <a:rPr lang="en-US">
                <a:latin typeface="Arial" panose="020B0604020202020204" pitchFamily="34" charset="0"/>
                <a:cs typeface="Aparajita" panose="020B0502040204020203" pitchFamily="18" charset="0"/>
              </a:rPr>
              <a:t>Support education and give back to the community by planning and hosting scholarship fundraisers, choose local student recipients for the program, and impact the lives of deserving families and students. </a:t>
            </a:r>
          </a:p>
          <a:p>
            <a:endParaRPr lang="en-US" b="1">
              <a:latin typeface="Arial" panose="020B0604020202020204" pitchFamily="34" charset="0"/>
              <a:cs typeface="Aparajita" panose="020B0502040204020203" pitchFamily="18" charset="0"/>
            </a:endParaRPr>
          </a:p>
          <a:p>
            <a:r>
              <a:rPr lang="en-US" b="1">
                <a:latin typeface="Arial" panose="020B0604020202020204" pitchFamily="34" charset="0"/>
                <a:cs typeface="Aparajita" panose="020B0502040204020203" pitchFamily="18" charset="0"/>
              </a:rPr>
              <a:t>Professional Development: </a:t>
            </a:r>
            <a:r>
              <a:rPr lang="en-US">
                <a:latin typeface="Arial" panose="020B0604020202020204" pitchFamily="34" charset="0"/>
                <a:cs typeface="Aparajita" panose="020B0502040204020203" pitchFamily="18" charset="0"/>
              </a:rPr>
              <a:t>Coordinates/plans membership luncheons and important events (Market Forecast and REALTOR® Rally) to bring relevant content and knowledge to membership. </a:t>
            </a:r>
          </a:p>
          <a:p>
            <a:r>
              <a:rPr lang="en-US">
                <a:latin typeface="Arial" panose="020B0604020202020204" pitchFamily="34" charset="0"/>
                <a:cs typeface="Aparajita" panose="020B0502040204020203" pitchFamily="18" charset="0"/>
              </a:rPr>
              <a:t> </a:t>
            </a:r>
          </a:p>
          <a:p>
            <a:r>
              <a:rPr lang="en-US" b="1">
                <a:latin typeface="Arial" panose="020B0604020202020204" pitchFamily="34" charset="0"/>
                <a:cs typeface="Aparajita" panose="020B0502040204020203" pitchFamily="18" charset="0"/>
              </a:rPr>
              <a:t>TREPAC: </a:t>
            </a:r>
            <a:r>
              <a:rPr lang="en-US">
                <a:latin typeface="Arial" panose="020B0604020202020204" pitchFamily="34" charset="0"/>
                <a:cs typeface="Aparajita" panose="020B0502040204020203" pitchFamily="18" charset="0"/>
              </a:rPr>
              <a:t>Awareness and PAC fundraising for the Texas Real Estate Political Action Committee) to support local and state REALTOR® Champions and communicate TREPAC success stories to Members and Property Owners. </a:t>
            </a:r>
          </a:p>
          <a:p>
            <a:endParaRPr lang="en-US" b="1">
              <a:latin typeface="Arial" panose="020B0604020202020204" pitchFamily="34" charset="0"/>
              <a:cs typeface="Aparajita" panose="020B0502040204020203" pitchFamily="18" charset="0"/>
            </a:endParaRPr>
          </a:p>
          <a:p>
            <a:r>
              <a:rPr lang="en-US" b="1">
                <a:latin typeface="Arial" panose="020B0604020202020204" pitchFamily="34" charset="0"/>
                <a:cs typeface="Aparajita" panose="020B0502040204020203" pitchFamily="18" charset="0"/>
              </a:rPr>
              <a:t>FRAR MLS: </a:t>
            </a:r>
            <a:r>
              <a:rPr lang="en-US">
                <a:latin typeface="Arial" panose="020B0604020202020204" pitchFamily="34" charset="0"/>
                <a:cs typeface="Aparajita" panose="020B0502040204020203" pitchFamily="18" charset="0"/>
              </a:rPr>
              <a:t>Works to inform and education MLS Subscribers about how to use Matrix and CTXMLS Rules </a:t>
            </a:r>
          </a:p>
          <a:p>
            <a:r>
              <a:rPr lang="en-US">
                <a:latin typeface="Arial" panose="020B0604020202020204" pitchFamily="34" charset="0"/>
                <a:cs typeface="Aparajita" panose="020B0502040204020203" pitchFamily="18" charset="0"/>
              </a:rPr>
              <a:t>&amp; Regulations.</a:t>
            </a:r>
          </a:p>
          <a:p>
            <a:endParaRPr lang="en-US">
              <a:latin typeface="Arial" panose="020B0604020202020204" pitchFamily="34" charset="0"/>
              <a:cs typeface="Aparajita" panose="020B0502040204020203" pitchFamily="18" charset="0"/>
            </a:endParaRPr>
          </a:p>
          <a:p>
            <a:r>
              <a:rPr lang="en-US" b="1">
                <a:latin typeface="Arial" panose="020B0604020202020204" pitchFamily="34" charset="0"/>
                <a:cs typeface="Aparajita" panose="020B0502040204020203" pitchFamily="18" charset="0"/>
              </a:rPr>
              <a:t>Professional Standards: </a:t>
            </a:r>
            <a:r>
              <a:rPr lang="en-US">
                <a:latin typeface="Arial" panose="020B0604020202020204" pitchFamily="34" charset="0"/>
                <a:cs typeface="Aparajita" panose="020B0502040204020203" pitchFamily="18" charset="0"/>
              </a:rPr>
              <a:t>Focus on education and training of professionalism, The Code of Ethics, and Standards of Practice with an emphasis on Broker Engagement.  </a:t>
            </a:r>
          </a:p>
          <a:p>
            <a:endParaRPr lang="en-US">
              <a:latin typeface="Arial" panose="020B0604020202020204" pitchFamily="34" charset="0"/>
              <a:cs typeface="Aparajita" panose="020B0502040204020203" pitchFamily="18" charset="0"/>
            </a:endParaRPr>
          </a:p>
          <a:p>
            <a:r>
              <a:rPr lang="en-US" b="1">
                <a:latin typeface="Arial" panose="020B0604020202020204" pitchFamily="34" charset="0"/>
                <a:cs typeface="Aparajita" panose="020B0502040204020203" pitchFamily="18" charset="0"/>
              </a:rPr>
              <a:t>NextGen: </a:t>
            </a:r>
            <a:r>
              <a:rPr lang="en-US">
                <a:latin typeface="Arial" panose="020B0604020202020204" pitchFamily="34" charset="0"/>
                <a:cs typeface="Aparajita" panose="020B0502040204020203" pitchFamily="18" charset="0"/>
              </a:rPr>
              <a:t>Built on aiding new member, 5 Years and Younger to the Real Estate Profession, through </a:t>
            </a:r>
            <a:r>
              <a:rPr lang="en-US" err="1">
                <a:latin typeface="Arial" panose="020B0604020202020204" pitchFamily="34" charset="0"/>
                <a:cs typeface="Aparajita" panose="020B0502040204020203" pitchFamily="18" charset="0"/>
              </a:rPr>
              <a:t>Lunch’n</a:t>
            </a:r>
            <a:r>
              <a:rPr lang="en-US">
                <a:latin typeface="Arial" panose="020B0604020202020204" pitchFamily="34" charset="0"/>
                <a:cs typeface="Aparajita" panose="020B0502040204020203" pitchFamily="18" charset="0"/>
              </a:rPr>
              <a:t> Learns, CE Classes, Panel discussions and community outreach projects.  All REALTOR® Members welcome!</a:t>
            </a:r>
            <a:endParaRPr lang="en-US" b="1">
              <a:latin typeface="Arial" panose="020B0604020202020204" pitchFamily="34" charset="0"/>
              <a:cs typeface="Aparajita" panose="020B0502040204020203" pitchFamily="18" charset="0"/>
            </a:endParaRPr>
          </a:p>
          <a:p>
            <a:endParaRPr lang="en-US" b="1">
              <a:latin typeface="Arial" panose="020B0604020202020204" pitchFamily="34" charset="0"/>
              <a:cs typeface="Aparajita" panose="020B0502040204020203" pitchFamily="18" charset="0"/>
            </a:endParaRPr>
          </a:p>
          <a:p>
            <a:endParaRPr lang="en-US" b="1">
              <a:latin typeface="Arial" panose="020B0604020202020204" pitchFamily="34" charset="0"/>
              <a:cs typeface="Aparajita" panose="020B0502040204020203" pitchFamily="18" charset="0"/>
            </a:endParaRPr>
          </a:p>
          <a:p>
            <a:endParaRPr lang="en-US" b="1">
              <a:latin typeface="Arial" panose="020B0604020202020204" pitchFamily="34" charset="0"/>
              <a:cs typeface="Aparajita" panose="020B0502040204020203" pitchFamily="18" charset="0"/>
            </a:endParaRPr>
          </a:p>
          <a:p>
            <a:endParaRPr lang="en-US" b="1">
              <a:latin typeface="Arial" panose="020B0604020202020204" pitchFamily="34" charset="0"/>
              <a:cs typeface="Aparajita" panose="020B0502040204020203" pitchFamily="18" charset="0"/>
            </a:endParaRPr>
          </a:p>
          <a:p>
            <a:endParaRPr lang="en-US">
              <a:latin typeface="Arial" panose="020B0604020202020204" pitchFamily="34" charset="0"/>
              <a:cs typeface="Aparajita" panose="020B0502040204020203" pitchFamily="18" charset="0"/>
            </a:endParaRPr>
          </a:p>
          <a:p>
            <a:endParaRPr lang="en-US"/>
          </a:p>
        </p:txBody>
      </p:sp>
    </p:spTree>
    <p:extLst>
      <p:ext uri="{BB962C8B-B14F-4D97-AF65-F5344CB8AC3E}">
        <p14:creationId xmlns:p14="http://schemas.microsoft.com/office/powerpoint/2010/main" val="245885335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1366369" y="1900615"/>
            <a:ext cx="4245866" cy="2058989"/>
          </a:xfrm>
        </p:spPr>
        <p:txBody>
          <a:bodyPr>
            <a:normAutofit fontScale="90000"/>
          </a:bodyPr>
          <a:lstStyle/>
          <a:p>
            <a:r>
              <a:rPr lang="en-US" sz="4800"/>
              <a:t>Top Compliance Issues:</a:t>
            </a:r>
          </a:p>
        </p:txBody>
      </p:sp>
      <p:graphicFrame>
        <p:nvGraphicFramePr>
          <p:cNvPr id="5" name="Content Placeholder 2">
            <a:extLst>
              <a:ext uri="{FF2B5EF4-FFF2-40B4-BE49-F238E27FC236}">
                <a16:creationId xmlns:a16="http://schemas.microsoft.com/office/drawing/2014/main" id="{5C2D3F77-0FB0-43E4-A868-70465DC73831}"/>
              </a:ext>
            </a:extLst>
          </p:cNvPr>
          <p:cNvGraphicFramePr>
            <a:graphicFrameLocks noGrp="1"/>
          </p:cNvGraphicFramePr>
          <p:nvPr>
            <p:ph idx="1"/>
          </p:nvPr>
        </p:nvGraphicFramePr>
        <p:xfrm>
          <a:off x="6096000" y="436229"/>
          <a:ext cx="5692998" cy="52934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1176776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1353745" y="939821"/>
            <a:ext cx="3657600" cy="2887579"/>
          </a:xfrm>
        </p:spPr>
        <p:txBody>
          <a:bodyPr vert="horz" lIns="91440" tIns="45720" rIns="91440" bIns="45720" rtlCol="0" anchor="b">
            <a:normAutofit fontScale="90000"/>
          </a:bodyPr>
          <a:lstStyle/>
          <a:p>
            <a:pPr algn="ctr"/>
            <a:r>
              <a:rPr lang="en-US" sz="4100" kern="1200">
                <a:latin typeface="+mj-lt"/>
                <a:ea typeface="+mj-ea"/>
                <a:cs typeface="+mj-cs"/>
              </a:rPr>
              <a:t>Incorrect Status:</a:t>
            </a:r>
            <a:br>
              <a:rPr lang="en-US" sz="4100" kern="1200">
                <a:latin typeface="+mj-lt"/>
                <a:ea typeface="+mj-ea"/>
                <a:cs typeface="+mj-cs"/>
              </a:rPr>
            </a:br>
            <a:br>
              <a:rPr lang="en-US" sz="4100" kern="1200">
                <a:latin typeface="+mj-lt"/>
                <a:ea typeface="+mj-ea"/>
                <a:cs typeface="+mj-cs"/>
              </a:rPr>
            </a:br>
            <a:r>
              <a:rPr lang="en-US" sz="4100" kern="1200">
                <a:latin typeface="+mj-lt"/>
                <a:ea typeface="+mj-ea"/>
                <a:cs typeface="+mj-cs"/>
              </a:rPr>
              <a:t>Matrix shows you before they expire</a:t>
            </a:r>
          </a:p>
        </p:txBody>
      </p:sp>
      <p:pic>
        <p:nvPicPr>
          <p:cNvPr id="4" name="Content Placeholder 3">
            <a:extLst>
              <a:ext uri="{FF2B5EF4-FFF2-40B4-BE49-F238E27FC236}">
                <a16:creationId xmlns:a16="http://schemas.microsoft.com/office/drawing/2014/main" id="{5E74FD4F-FF3E-4F63-A5F4-2795459DDEB5}"/>
              </a:ext>
            </a:extLst>
          </p:cNvPr>
          <p:cNvPicPr>
            <a:picLocks noGrp="1" noChangeAspect="1"/>
          </p:cNvPicPr>
          <p:nvPr>
            <p:ph idx="1"/>
          </p:nvPr>
        </p:nvPicPr>
        <p:blipFill>
          <a:blip r:embed="rId3"/>
          <a:stretch>
            <a:fillRect/>
          </a:stretch>
        </p:blipFill>
        <p:spPr>
          <a:xfrm>
            <a:off x="5358081" y="388494"/>
            <a:ext cx="6553545" cy="5439441"/>
          </a:xfrm>
          <a:prstGeom prst="rect">
            <a:avLst/>
          </a:prstGeom>
        </p:spPr>
      </p:pic>
    </p:spTree>
    <p:extLst>
      <p:ext uri="{BB962C8B-B14F-4D97-AF65-F5344CB8AC3E}">
        <p14:creationId xmlns:p14="http://schemas.microsoft.com/office/powerpoint/2010/main" val="93024546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p:txBody>
          <a:bodyPr>
            <a:normAutofit/>
          </a:bodyPr>
          <a:lstStyle/>
          <a:p>
            <a:r>
              <a:rPr lang="en-US" sz="6600"/>
              <a:t>Report IT 	</a:t>
            </a:r>
          </a:p>
        </p:txBody>
      </p:sp>
      <p:sp>
        <p:nvSpPr>
          <p:cNvPr id="3" name="Content Placeholder 2">
            <a:extLst>
              <a:ext uri="{FF2B5EF4-FFF2-40B4-BE49-F238E27FC236}">
                <a16:creationId xmlns:a16="http://schemas.microsoft.com/office/drawing/2014/main" id="{FA24C51C-8F28-4493-B29D-B8D1F37BE465}"/>
              </a:ext>
            </a:extLst>
          </p:cNvPr>
          <p:cNvSpPr>
            <a:spLocks noGrp="1"/>
          </p:cNvSpPr>
          <p:nvPr>
            <p:ph idx="1"/>
          </p:nvPr>
        </p:nvSpPr>
        <p:spPr>
          <a:xfrm>
            <a:off x="838200" y="1825625"/>
            <a:ext cx="10515600" cy="4014736"/>
          </a:xfrm>
        </p:spPr>
        <p:txBody>
          <a:bodyPr>
            <a:normAutofit fontScale="85000" lnSpcReduction="10000"/>
          </a:bodyPr>
          <a:lstStyle/>
          <a:p>
            <a:r>
              <a:rPr lang="en-US" sz="4000"/>
              <a:t>Click the Yellow Caution icon to send a manual Report IT on a listing.</a:t>
            </a:r>
          </a:p>
          <a:p>
            <a:endParaRPr lang="en-US" sz="4000"/>
          </a:p>
          <a:p>
            <a:r>
              <a:rPr lang="en-US" sz="4000"/>
              <a:t>Leave a detailed explanation of the suspected compliance issue and LDC Specialist shall investigate and render a decision if it warrants any further action. </a:t>
            </a:r>
          </a:p>
          <a:p>
            <a:pPr marL="0" indent="0">
              <a:buNone/>
            </a:pPr>
            <a:endParaRPr lang="en-US"/>
          </a:p>
        </p:txBody>
      </p:sp>
      <p:pic>
        <p:nvPicPr>
          <p:cNvPr id="6" name="Picture 5">
            <a:extLst>
              <a:ext uri="{FF2B5EF4-FFF2-40B4-BE49-F238E27FC236}">
                <a16:creationId xmlns:a16="http://schemas.microsoft.com/office/drawing/2014/main" id="{54A556D2-AC02-4F8F-B12C-B8471F425444}"/>
              </a:ext>
            </a:extLst>
          </p:cNvPr>
          <p:cNvPicPr>
            <a:picLocks noChangeAspect="1"/>
          </p:cNvPicPr>
          <p:nvPr/>
        </p:nvPicPr>
        <p:blipFill>
          <a:blip r:embed="rId3"/>
          <a:stretch>
            <a:fillRect/>
          </a:stretch>
        </p:blipFill>
        <p:spPr>
          <a:xfrm>
            <a:off x="7537690" y="558372"/>
            <a:ext cx="1432351" cy="907155"/>
          </a:xfrm>
          <a:prstGeom prst="rect">
            <a:avLst/>
          </a:prstGeom>
        </p:spPr>
      </p:pic>
    </p:spTree>
    <p:extLst>
      <p:ext uri="{BB962C8B-B14F-4D97-AF65-F5344CB8AC3E}">
        <p14:creationId xmlns:p14="http://schemas.microsoft.com/office/powerpoint/2010/main" val="3371874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674236" y="914400"/>
            <a:ext cx="4479585" cy="2887579"/>
          </a:xfrm>
          <a:prstGeom prst="ellipse">
            <a:avLst/>
          </a:prstGeom>
        </p:spPr>
        <p:txBody>
          <a:bodyPr vert="horz" lIns="91440" tIns="45720" rIns="91440" bIns="45720" rtlCol="0" anchor="b">
            <a:normAutofit/>
          </a:bodyPr>
          <a:lstStyle/>
          <a:p>
            <a:pPr algn="ctr"/>
            <a:r>
              <a:rPr lang="en-US" sz="4800" kern="1200">
                <a:latin typeface="+mj-lt"/>
                <a:ea typeface="+mj-ea"/>
                <a:cs typeface="+mj-cs"/>
              </a:rPr>
              <a:t>Report IT cont.</a:t>
            </a:r>
          </a:p>
        </p:txBody>
      </p:sp>
      <p:pic>
        <p:nvPicPr>
          <p:cNvPr id="4" name="Content Placeholder 3" descr="report it button.jpg">
            <a:extLst>
              <a:ext uri="{FF2B5EF4-FFF2-40B4-BE49-F238E27FC236}">
                <a16:creationId xmlns:a16="http://schemas.microsoft.com/office/drawing/2014/main" id="{AC37B8DB-0CF1-42C0-8866-18104E070415}"/>
              </a:ext>
            </a:extLst>
          </p:cNvPr>
          <p:cNvPicPr>
            <a:picLocks noChangeAspect="1"/>
          </p:cNvPicPr>
          <p:nvPr/>
        </p:nvPicPr>
        <p:blipFill>
          <a:blip r:embed="rId3" cstate="print"/>
          <a:stretch>
            <a:fillRect/>
          </a:stretch>
        </p:blipFill>
        <p:spPr>
          <a:xfrm>
            <a:off x="4658873" y="604007"/>
            <a:ext cx="7180208" cy="4972293"/>
          </a:xfrm>
          <a:prstGeom prst="rect">
            <a:avLst/>
          </a:prstGeom>
        </p:spPr>
      </p:pic>
    </p:spTree>
    <p:extLst>
      <p:ext uri="{BB962C8B-B14F-4D97-AF65-F5344CB8AC3E}">
        <p14:creationId xmlns:p14="http://schemas.microsoft.com/office/powerpoint/2010/main" val="407057050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405788" y="620787"/>
            <a:ext cx="6489962" cy="1476462"/>
          </a:xfrm>
          <a:prstGeom prst="ellipse">
            <a:avLst/>
          </a:prstGeom>
        </p:spPr>
        <p:txBody>
          <a:bodyPr vert="horz" lIns="91440" tIns="45720" rIns="91440" bIns="45720" rtlCol="0" anchor="b">
            <a:normAutofit fontScale="90000"/>
          </a:bodyPr>
          <a:lstStyle/>
          <a:p>
            <a:pPr algn="ctr"/>
            <a:r>
              <a:rPr lang="en-US" sz="4800" kern="1200">
                <a:latin typeface="+mj-lt"/>
                <a:ea typeface="+mj-ea"/>
                <a:cs typeface="+mj-cs"/>
              </a:rPr>
              <a:t>Report IT cont.</a:t>
            </a:r>
          </a:p>
        </p:txBody>
      </p:sp>
      <p:pic>
        <p:nvPicPr>
          <p:cNvPr id="4" name="Content Placeholder 3" descr="Mickey Mouse Listings report it.jpg">
            <a:extLst>
              <a:ext uri="{FF2B5EF4-FFF2-40B4-BE49-F238E27FC236}">
                <a16:creationId xmlns:a16="http://schemas.microsoft.com/office/drawing/2014/main" id="{5F225860-B586-4028-A86A-8FA6E0E08755}"/>
              </a:ext>
            </a:extLst>
          </p:cNvPr>
          <p:cNvPicPr>
            <a:picLocks noGrp="1" noChangeAspect="1"/>
          </p:cNvPicPr>
          <p:nvPr>
            <p:ph idx="1"/>
          </p:nvPr>
        </p:nvPicPr>
        <p:blipFill>
          <a:blip r:embed="rId3" cstate="print"/>
          <a:stretch>
            <a:fillRect/>
          </a:stretch>
        </p:blipFill>
        <p:spPr>
          <a:xfrm>
            <a:off x="1665393" y="1946246"/>
            <a:ext cx="8861214" cy="4009699"/>
          </a:xfrm>
          <a:prstGeom prst="rect">
            <a:avLst/>
          </a:prstGeom>
        </p:spPr>
      </p:pic>
    </p:spTree>
    <p:extLst>
      <p:ext uri="{BB962C8B-B14F-4D97-AF65-F5344CB8AC3E}">
        <p14:creationId xmlns:p14="http://schemas.microsoft.com/office/powerpoint/2010/main" val="122234557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1215268" y="998290"/>
            <a:ext cx="9967257" cy="1334557"/>
          </a:xfrm>
        </p:spPr>
        <p:txBody>
          <a:bodyPr>
            <a:noAutofit/>
          </a:bodyPr>
          <a:lstStyle/>
          <a:p>
            <a:pPr algn="ctr"/>
            <a:r>
              <a:rPr lang="en-US" sz="6000"/>
              <a:t>Compliance  Workflow</a:t>
            </a:r>
          </a:p>
        </p:txBody>
      </p:sp>
      <p:sp>
        <p:nvSpPr>
          <p:cNvPr id="3" name="Content Placeholder 2">
            <a:extLst>
              <a:ext uri="{FF2B5EF4-FFF2-40B4-BE49-F238E27FC236}">
                <a16:creationId xmlns:a16="http://schemas.microsoft.com/office/drawing/2014/main" id="{FA24C51C-8F28-4493-B29D-B8D1F37BE465}"/>
              </a:ext>
            </a:extLst>
          </p:cNvPr>
          <p:cNvSpPr>
            <a:spLocks noGrp="1"/>
          </p:cNvSpPr>
          <p:nvPr>
            <p:ph idx="1"/>
          </p:nvPr>
        </p:nvSpPr>
        <p:spPr>
          <a:xfrm>
            <a:off x="2100874" y="1724291"/>
            <a:ext cx="8196044" cy="4358752"/>
          </a:xfrm>
        </p:spPr>
        <p:txBody>
          <a:bodyPr anchor="ctr">
            <a:noAutofit/>
          </a:bodyPr>
          <a:lstStyle/>
          <a:p>
            <a:pPr marL="457200" lvl="1" indent="0">
              <a:buNone/>
            </a:pPr>
            <a:r>
              <a:rPr lang="en-US" sz="2800" b="1"/>
              <a:t>Minor Offence: New Workflow</a:t>
            </a:r>
          </a:p>
          <a:p>
            <a:pPr lvl="2"/>
            <a:r>
              <a:rPr lang="en-US" sz="2800">
                <a:solidFill>
                  <a:srgbClr val="C00000"/>
                </a:solidFill>
              </a:rPr>
              <a:t>Warning </a:t>
            </a:r>
            <a:r>
              <a:rPr lang="en-US" sz="2800"/>
              <a:t>– If you correct the listing no further action.</a:t>
            </a:r>
          </a:p>
          <a:p>
            <a:pPr lvl="2"/>
            <a:r>
              <a:rPr lang="en-US" sz="2800">
                <a:solidFill>
                  <a:srgbClr val="C00000"/>
                </a:solidFill>
              </a:rPr>
              <a:t>$100 Fine </a:t>
            </a:r>
            <a:r>
              <a:rPr lang="en-US" sz="2800"/>
              <a:t>– 72 Hours after the warning it’s an automatic fine if not corrected.</a:t>
            </a:r>
          </a:p>
        </p:txBody>
      </p:sp>
    </p:spTree>
    <p:extLst>
      <p:ext uri="{BB962C8B-B14F-4D97-AF65-F5344CB8AC3E}">
        <p14:creationId xmlns:p14="http://schemas.microsoft.com/office/powerpoint/2010/main" val="177336128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1114990" y="880303"/>
            <a:ext cx="4167616" cy="1049235"/>
          </a:xfrm>
        </p:spPr>
        <p:txBody>
          <a:bodyPr>
            <a:noAutofit/>
          </a:bodyPr>
          <a:lstStyle/>
          <a:p>
            <a:r>
              <a:rPr lang="en-US"/>
              <a:t>Compliance Workflow cont.</a:t>
            </a:r>
          </a:p>
        </p:txBody>
      </p:sp>
      <p:sp>
        <p:nvSpPr>
          <p:cNvPr id="3" name="Content Placeholder 2">
            <a:extLst>
              <a:ext uri="{FF2B5EF4-FFF2-40B4-BE49-F238E27FC236}">
                <a16:creationId xmlns:a16="http://schemas.microsoft.com/office/drawing/2014/main" id="{FA24C51C-8F28-4493-B29D-B8D1F37BE465}"/>
              </a:ext>
            </a:extLst>
          </p:cNvPr>
          <p:cNvSpPr>
            <a:spLocks noGrp="1"/>
          </p:cNvSpPr>
          <p:nvPr>
            <p:ph idx="1"/>
          </p:nvPr>
        </p:nvSpPr>
        <p:spPr>
          <a:xfrm>
            <a:off x="323273" y="2015732"/>
            <a:ext cx="4654831" cy="3450613"/>
          </a:xfrm>
        </p:spPr>
        <p:txBody>
          <a:bodyPr>
            <a:noAutofit/>
          </a:bodyPr>
          <a:lstStyle/>
          <a:p>
            <a:pPr marL="0" indent="0">
              <a:buNone/>
            </a:pPr>
            <a:r>
              <a:rPr lang="en-US" sz="2300" b="1"/>
              <a:t>Serious Offence:</a:t>
            </a:r>
          </a:p>
          <a:p>
            <a:pPr lvl="1"/>
            <a:r>
              <a:rPr lang="en-US" sz="2300"/>
              <a:t>No warnings</a:t>
            </a:r>
          </a:p>
          <a:p>
            <a:pPr lvl="1"/>
            <a:r>
              <a:rPr lang="en-US" sz="2300"/>
              <a:t>Automatic $100 Fine</a:t>
            </a:r>
          </a:p>
          <a:p>
            <a:pPr lvl="1"/>
            <a:r>
              <a:rPr lang="en-US" sz="2300"/>
              <a:t>Allowing a listing to expire without changing the status to Sold</a:t>
            </a:r>
          </a:p>
          <a:p>
            <a:pPr lvl="1"/>
            <a:r>
              <a:rPr lang="en-US" sz="2300"/>
              <a:t>Branded Photos</a:t>
            </a:r>
          </a:p>
          <a:p>
            <a:pPr lvl="1"/>
            <a:r>
              <a:rPr lang="en-US" sz="2300"/>
              <a:t>Duplicating listings within the same property type</a:t>
            </a:r>
          </a:p>
        </p:txBody>
      </p:sp>
      <p:pic>
        <p:nvPicPr>
          <p:cNvPr id="5" name="Picture 4" descr="A picture containing object, clock, drawing&#10;&#10;Description automatically generated">
            <a:extLst>
              <a:ext uri="{FF2B5EF4-FFF2-40B4-BE49-F238E27FC236}">
                <a16:creationId xmlns:a16="http://schemas.microsoft.com/office/drawing/2014/main" id="{0227D1BC-9235-40AF-B807-7382124893E2}"/>
              </a:ext>
            </a:extLst>
          </p:cNvPr>
          <p:cNvPicPr>
            <a:picLocks noChangeAspect="1"/>
          </p:cNvPicPr>
          <p:nvPr/>
        </p:nvPicPr>
        <p:blipFill rotWithShape="1">
          <a:blip r:embed="rId3">
            <a:extLst>
              <a:ext uri="{28A0092B-C50C-407E-A947-70E740481C1C}">
                <a14:useLocalDpi xmlns:a14="http://schemas.microsoft.com/office/drawing/2010/main" val="0"/>
              </a:ext>
            </a:extLst>
          </a:blip>
          <a:srcRect t="9862" r="1" b="9953"/>
          <a:stretch/>
        </p:blipFill>
        <p:spPr>
          <a:xfrm>
            <a:off x="6093944" y="1116345"/>
            <a:ext cx="4821515" cy="3866172"/>
          </a:xfrm>
          <a:prstGeom prst="rect">
            <a:avLst/>
          </a:prstGeom>
        </p:spPr>
      </p:pic>
    </p:spTree>
    <p:extLst>
      <p:ext uri="{BB962C8B-B14F-4D97-AF65-F5344CB8AC3E}">
        <p14:creationId xmlns:p14="http://schemas.microsoft.com/office/powerpoint/2010/main" val="240462623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1374659" y="1224087"/>
            <a:ext cx="9262581" cy="1013678"/>
          </a:xfrm>
        </p:spPr>
        <p:txBody>
          <a:bodyPr>
            <a:noAutofit/>
          </a:bodyPr>
          <a:lstStyle/>
          <a:p>
            <a:pPr algn="ctr"/>
            <a:r>
              <a:rPr lang="en-US" sz="4400"/>
              <a:t>Compliance Workflow cont.</a:t>
            </a:r>
          </a:p>
        </p:txBody>
      </p:sp>
      <p:sp>
        <p:nvSpPr>
          <p:cNvPr id="3" name="Content Placeholder 2">
            <a:extLst>
              <a:ext uri="{FF2B5EF4-FFF2-40B4-BE49-F238E27FC236}">
                <a16:creationId xmlns:a16="http://schemas.microsoft.com/office/drawing/2014/main" id="{FA24C51C-8F28-4493-B29D-B8D1F37BE465}"/>
              </a:ext>
            </a:extLst>
          </p:cNvPr>
          <p:cNvSpPr>
            <a:spLocks noGrp="1"/>
          </p:cNvSpPr>
          <p:nvPr>
            <p:ph idx="1"/>
          </p:nvPr>
        </p:nvSpPr>
        <p:spPr>
          <a:xfrm>
            <a:off x="1554760" y="1123454"/>
            <a:ext cx="6281928" cy="5248656"/>
          </a:xfrm>
        </p:spPr>
        <p:txBody>
          <a:bodyPr anchor="ctr">
            <a:normAutofit/>
          </a:bodyPr>
          <a:lstStyle/>
          <a:p>
            <a:pPr marL="0" indent="0">
              <a:buNone/>
            </a:pPr>
            <a:r>
              <a:rPr lang="en-US" sz="2300" b="1"/>
              <a:t>Egregious Offense: </a:t>
            </a:r>
          </a:p>
          <a:p>
            <a:pPr lvl="1"/>
            <a:r>
              <a:rPr lang="en-US" sz="2300"/>
              <a:t>No Warning</a:t>
            </a:r>
          </a:p>
          <a:p>
            <a:pPr lvl="1"/>
            <a:r>
              <a:rPr lang="en-US" sz="2300"/>
              <a:t>Automatic $1000 fine</a:t>
            </a:r>
          </a:p>
          <a:p>
            <a:pPr lvl="1"/>
            <a:r>
              <a:rPr lang="en-US" sz="2300">
                <a:solidFill>
                  <a:srgbClr val="C00000"/>
                </a:solidFill>
              </a:rPr>
              <a:t>Sharing Password or Login</a:t>
            </a:r>
          </a:p>
          <a:p>
            <a:pPr lvl="1"/>
            <a:r>
              <a:rPr lang="en-US" sz="2300"/>
              <a:t>Failure to provide Listing Agreement within 48 of request</a:t>
            </a:r>
          </a:p>
          <a:p>
            <a:pPr lvl="1"/>
            <a:r>
              <a:rPr lang="en-US" sz="2300"/>
              <a:t>Failure to correct any of the mentioned compliance issues</a:t>
            </a:r>
          </a:p>
        </p:txBody>
      </p:sp>
    </p:spTree>
    <p:extLst>
      <p:ext uri="{BB962C8B-B14F-4D97-AF65-F5344CB8AC3E}">
        <p14:creationId xmlns:p14="http://schemas.microsoft.com/office/powerpoint/2010/main" val="217711447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2C8085B-2CF6-4827-A016-48A0BB10A56D}"/>
              </a:ext>
            </a:extLst>
          </p:cNvPr>
          <p:cNvPicPr>
            <a:picLocks noChangeAspect="1"/>
          </p:cNvPicPr>
          <p:nvPr/>
        </p:nvPicPr>
        <p:blipFill rotWithShape="1">
          <a:blip r:embed="rId3"/>
          <a:srcRect t="34007" b="396"/>
          <a:stretch/>
        </p:blipFill>
        <p:spPr>
          <a:xfrm>
            <a:off x="20" y="10"/>
            <a:ext cx="12191980" cy="6857990"/>
          </a:xfrm>
          <a:prstGeom prst="rect">
            <a:avLst/>
          </a:prstGeom>
        </p:spPr>
      </p:pic>
    </p:spTree>
    <p:extLst>
      <p:ext uri="{BB962C8B-B14F-4D97-AF65-F5344CB8AC3E}">
        <p14:creationId xmlns:p14="http://schemas.microsoft.com/office/powerpoint/2010/main" val="257446336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FC5B435-5210-4EF1-B1FC-38BA41222315}"/>
              </a:ext>
            </a:extLst>
          </p:cNvPr>
          <p:cNvPicPr>
            <a:picLocks noChangeAspect="1"/>
          </p:cNvPicPr>
          <p:nvPr/>
        </p:nvPicPr>
        <p:blipFill>
          <a:blip r:embed="rId3"/>
          <a:stretch>
            <a:fillRect/>
          </a:stretch>
        </p:blipFill>
        <p:spPr>
          <a:xfrm>
            <a:off x="4631115" y="1925605"/>
            <a:ext cx="3059596" cy="2432378"/>
          </a:xfrm>
          <a:prstGeom prst="rect">
            <a:avLst/>
          </a:prstGeom>
        </p:spPr>
      </p:pic>
      <p:pic>
        <p:nvPicPr>
          <p:cNvPr id="5" name="Picture 4" descr="A picture containing drawing&#10;&#10;Description automatically generated">
            <a:extLst>
              <a:ext uri="{FF2B5EF4-FFF2-40B4-BE49-F238E27FC236}">
                <a16:creationId xmlns:a16="http://schemas.microsoft.com/office/drawing/2014/main" id="{D82004BC-23CA-40A0-8602-983A939E2F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31115" y="91327"/>
            <a:ext cx="3059596" cy="1667479"/>
          </a:xfrm>
          <a:prstGeom prst="rect">
            <a:avLst/>
          </a:prstGeom>
        </p:spPr>
      </p:pic>
    </p:spTree>
    <p:extLst>
      <p:ext uri="{BB962C8B-B14F-4D97-AF65-F5344CB8AC3E}">
        <p14:creationId xmlns:p14="http://schemas.microsoft.com/office/powerpoint/2010/main" val="314210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A group of people posing for a photo&#10;&#10;Description automatically generated">
            <a:extLst>
              <a:ext uri="{FF2B5EF4-FFF2-40B4-BE49-F238E27FC236}">
                <a16:creationId xmlns:a16="http://schemas.microsoft.com/office/drawing/2014/main" id="{6561F205-8643-4A27-A6A1-7F73668A3C62}"/>
              </a:ext>
            </a:extLst>
          </p:cNvPr>
          <p:cNvPicPr>
            <a:picLocks noChangeAspect="1"/>
          </p:cNvPicPr>
          <p:nvPr/>
        </p:nvPicPr>
        <p:blipFill rotWithShape="1">
          <a:blip r:embed="rId3">
            <a:extLst>
              <a:ext uri="{28A0092B-C50C-407E-A947-70E740481C1C}">
                <a14:useLocalDpi xmlns:a14="http://schemas.microsoft.com/office/drawing/2010/main" val="0"/>
              </a:ext>
            </a:extLst>
          </a:blip>
          <a:srcRect t="7597" b="13277"/>
          <a:stretch/>
        </p:blipFill>
        <p:spPr>
          <a:xfrm>
            <a:off x="191084" y="171715"/>
            <a:ext cx="7812386" cy="3724422"/>
          </a:xfrm>
          <a:prstGeom prst="rect">
            <a:avLst/>
          </a:prstGeom>
        </p:spPr>
      </p:pic>
      <p:pic>
        <p:nvPicPr>
          <p:cNvPr id="13" name="Picture 12" descr="A group of people posing for a photo&#10;&#10;Description automatically generated">
            <a:extLst>
              <a:ext uri="{FF2B5EF4-FFF2-40B4-BE49-F238E27FC236}">
                <a16:creationId xmlns:a16="http://schemas.microsoft.com/office/drawing/2014/main" id="{4F38C9FB-5285-4780-A844-B5C716973874}"/>
              </a:ext>
            </a:extLst>
          </p:cNvPr>
          <p:cNvPicPr>
            <a:picLocks noChangeAspect="1"/>
          </p:cNvPicPr>
          <p:nvPr/>
        </p:nvPicPr>
        <p:blipFill rotWithShape="1">
          <a:blip r:embed="rId4">
            <a:extLst>
              <a:ext uri="{28A0092B-C50C-407E-A947-70E740481C1C}">
                <a14:useLocalDpi xmlns:a14="http://schemas.microsoft.com/office/drawing/2010/main" val="0"/>
              </a:ext>
            </a:extLst>
          </a:blip>
          <a:srcRect t="21079" r="2" b="16503"/>
          <a:stretch/>
        </p:blipFill>
        <p:spPr>
          <a:xfrm>
            <a:off x="8195999" y="169254"/>
            <a:ext cx="3826711" cy="2066161"/>
          </a:xfrm>
          <a:prstGeom prst="rect">
            <a:avLst/>
          </a:prstGeom>
        </p:spPr>
      </p:pic>
      <p:pic>
        <p:nvPicPr>
          <p:cNvPr id="9" name="Picture 8" descr="A picture containing person, standing, people, posing&#10;&#10;Description automatically generated">
            <a:extLst>
              <a:ext uri="{FF2B5EF4-FFF2-40B4-BE49-F238E27FC236}">
                <a16:creationId xmlns:a16="http://schemas.microsoft.com/office/drawing/2014/main" id="{A58BBB73-6970-4FD8-A004-A6E4E7FFDAFB}"/>
              </a:ext>
            </a:extLst>
          </p:cNvPr>
          <p:cNvPicPr>
            <a:picLocks noChangeAspect="1"/>
          </p:cNvPicPr>
          <p:nvPr/>
        </p:nvPicPr>
        <p:blipFill rotWithShape="1">
          <a:blip r:embed="rId5">
            <a:extLst>
              <a:ext uri="{28A0092B-C50C-407E-A947-70E740481C1C}">
                <a14:useLocalDpi xmlns:a14="http://schemas.microsoft.com/office/drawing/2010/main" val="0"/>
              </a:ext>
            </a:extLst>
          </a:blip>
          <a:srcRect t="6755" r="3" b="41573"/>
          <a:stretch/>
        </p:blipFill>
        <p:spPr>
          <a:xfrm>
            <a:off x="191087" y="4070780"/>
            <a:ext cx="3808694" cy="2624098"/>
          </a:xfrm>
          <a:prstGeom prst="rect">
            <a:avLst/>
          </a:prstGeom>
        </p:spPr>
      </p:pic>
      <p:pic>
        <p:nvPicPr>
          <p:cNvPr id="15" name="Picture 14" descr="A group of people sitting at tables&#10;&#10;Description automatically generated with low confidence">
            <a:extLst>
              <a:ext uri="{FF2B5EF4-FFF2-40B4-BE49-F238E27FC236}">
                <a16:creationId xmlns:a16="http://schemas.microsoft.com/office/drawing/2014/main" id="{793E45F1-C45D-4CE4-95CF-23AE2BE43FB3}"/>
              </a:ext>
            </a:extLst>
          </p:cNvPr>
          <p:cNvPicPr>
            <a:picLocks noChangeAspect="1"/>
          </p:cNvPicPr>
          <p:nvPr/>
        </p:nvPicPr>
        <p:blipFill rotWithShape="1">
          <a:blip r:embed="rId6">
            <a:extLst>
              <a:ext uri="{28A0092B-C50C-407E-A947-70E740481C1C}">
                <a14:useLocalDpi xmlns:a14="http://schemas.microsoft.com/office/drawing/2010/main" val="0"/>
              </a:ext>
            </a:extLst>
          </a:blip>
          <a:srcRect t="23259" r="-5" b="-5"/>
          <a:stretch/>
        </p:blipFill>
        <p:spPr>
          <a:xfrm>
            <a:off x="4185626" y="4074509"/>
            <a:ext cx="3814183" cy="2605117"/>
          </a:xfrm>
          <a:prstGeom prst="rect">
            <a:avLst/>
          </a:prstGeom>
        </p:spPr>
      </p:pic>
      <p:pic>
        <p:nvPicPr>
          <p:cNvPr id="17" name="Picture 16" descr="A group of people posing for a photo&#10;&#10;Description automatically generated">
            <a:extLst>
              <a:ext uri="{FF2B5EF4-FFF2-40B4-BE49-F238E27FC236}">
                <a16:creationId xmlns:a16="http://schemas.microsoft.com/office/drawing/2014/main" id="{500B7F07-83C4-4FC1-8EFD-43C963D099FE}"/>
              </a:ext>
            </a:extLst>
          </p:cNvPr>
          <p:cNvPicPr>
            <a:picLocks noChangeAspect="1"/>
          </p:cNvPicPr>
          <p:nvPr/>
        </p:nvPicPr>
        <p:blipFill rotWithShape="1">
          <a:blip r:embed="rId7">
            <a:extLst>
              <a:ext uri="{28A0092B-C50C-407E-A947-70E740481C1C}">
                <a14:useLocalDpi xmlns:a14="http://schemas.microsoft.com/office/drawing/2010/main" val="0"/>
              </a:ext>
            </a:extLst>
          </a:blip>
          <a:srcRect t="38832" r="2" b="30707"/>
          <a:stretch/>
        </p:blipFill>
        <p:spPr>
          <a:xfrm>
            <a:off x="8179442" y="2391883"/>
            <a:ext cx="3826711" cy="2072296"/>
          </a:xfrm>
          <a:prstGeom prst="rect">
            <a:avLst/>
          </a:prstGeom>
        </p:spPr>
      </p:pic>
      <p:pic>
        <p:nvPicPr>
          <p:cNvPr id="11" name="Picture 10" descr="A group of people sitting at a table&#10;&#10;Description automatically generated with medium confidence">
            <a:extLst>
              <a:ext uri="{FF2B5EF4-FFF2-40B4-BE49-F238E27FC236}">
                <a16:creationId xmlns:a16="http://schemas.microsoft.com/office/drawing/2014/main" id="{8424F000-FCBA-48B9-ACCE-7CF2C6D9B40F}"/>
              </a:ext>
            </a:extLst>
          </p:cNvPr>
          <p:cNvPicPr>
            <a:picLocks noChangeAspect="1"/>
          </p:cNvPicPr>
          <p:nvPr/>
        </p:nvPicPr>
        <p:blipFill rotWithShape="1">
          <a:blip r:embed="rId8">
            <a:extLst>
              <a:ext uri="{28A0092B-C50C-407E-A947-70E740481C1C}">
                <a14:useLocalDpi xmlns:a14="http://schemas.microsoft.com/office/drawing/2010/main" val="0"/>
              </a:ext>
            </a:extLst>
          </a:blip>
          <a:srcRect t="34710" r="2" b="24782"/>
          <a:stretch/>
        </p:blipFill>
        <p:spPr>
          <a:xfrm>
            <a:off x="8193994" y="4620643"/>
            <a:ext cx="3826711" cy="2066908"/>
          </a:xfrm>
          <a:prstGeom prst="rect">
            <a:avLst/>
          </a:prstGeom>
        </p:spPr>
      </p:pic>
      <p:sp>
        <p:nvSpPr>
          <p:cNvPr id="20" name="TextBox 19">
            <a:extLst>
              <a:ext uri="{FF2B5EF4-FFF2-40B4-BE49-F238E27FC236}">
                <a16:creationId xmlns:a16="http://schemas.microsoft.com/office/drawing/2014/main" id="{A2F50F72-0810-414A-AF28-F2D78F669DC6}"/>
              </a:ext>
            </a:extLst>
          </p:cNvPr>
          <p:cNvSpPr txBox="1"/>
          <p:nvPr/>
        </p:nvSpPr>
        <p:spPr>
          <a:xfrm>
            <a:off x="2473992" y="3503377"/>
            <a:ext cx="2360645" cy="369332"/>
          </a:xfrm>
          <a:prstGeom prst="rect">
            <a:avLst/>
          </a:prstGeom>
          <a:noFill/>
        </p:spPr>
        <p:txBody>
          <a:bodyPr wrap="square" rtlCol="0">
            <a:spAutoFit/>
          </a:bodyPr>
          <a:lstStyle/>
          <a:p>
            <a:r>
              <a:rPr lang="en-US">
                <a:highlight>
                  <a:srgbClr val="FF00FF"/>
                </a:highlight>
              </a:rPr>
              <a:t>Scholarship Committee</a:t>
            </a:r>
          </a:p>
        </p:txBody>
      </p:sp>
      <p:sp>
        <p:nvSpPr>
          <p:cNvPr id="21" name="TextBox 20">
            <a:extLst>
              <a:ext uri="{FF2B5EF4-FFF2-40B4-BE49-F238E27FC236}">
                <a16:creationId xmlns:a16="http://schemas.microsoft.com/office/drawing/2014/main" id="{4ACABB7A-137D-421A-BAA7-CD023FFC08E1}"/>
              </a:ext>
            </a:extLst>
          </p:cNvPr>
          <p:cNvSpPr txBox="1"/>
          <p:nvPr/>
        </p:nvSpPr>
        <p:spPr>
          <a:xfrm>
            <a:off x="9124573" y="1777613"/>
            <a:ext cx="2154804" cy="369332"/>
          </a:xfrm>
          <a:prstGeom prst="rect">
            <a:avLst/>
          </a:prstGeom>
          <a:noFill/>
        </p:spPr>
        <p:txBody>
          <a:bodyPr wrap="square" rtlCol="0">
            <a:spAutoFit/>
          </a:bodyPr>
          <a:lstStyle/>
          <a:p>
            <a:r>
              <a:rPr lang="en-US">
                <a:highlight>
                  <a:srgbClr val="FF00FF"/>
                </a:highlight>
              </a:rPr>
              <a:t>TREPAC Committee</a:t>
            </a:r>
          </a:p>
        </p:txBody>
      </p:sp>
      <p:sp>
        <p:nvSpPr>
          <p:cNvPr id="25" name="TextBox 24">
            <a:extLst>
              <a:ext uri="{FF2B5EF4-FFF2-40B4-BE49-F238E27FC236}">
                <a16:creationId xmlns:a16="http://schemas.microsoft.com/office/drawing/2014/main" id="{3CFB7447-0E39-46C0-A88D-FD5B58ED0504}"/>
              </a:ext>
            </a:extLst>
          </p:cNvPr>
          <p:cNvSpPr txBox="1"/>
          <p:nvPr/>
        </p:nvSpPr>
        <p:spPr>
          <a:xfrm>
            <a:off x="9181558" y="4094847"/>
            <a:ext cx="2244466" cy="369332"/>
          </a:xfrm>
          <a:prstGeom prst="rect">
            <a:avLst/>
          </a:prstGeom>
          <a:noFill/>
        </p:spPr>
        <p:txBody>
          <a:bodyPr wrap="square" rtlCol="0">
            <a:spAutoFit/>
          </a:bodyPr>
          <a:lstStyle/>
          <a:p>
            <a:r>
              <a:rPr lang="en-US">
                <a:highlight>
                  <a:srgbClr val="FF00FF"/>
                </a:highlight>
              </a:rPr>
              <a:t>NextGen Committee</a:t>
            </a:r>
          </a:p>
        </p:txBody>
      </p:sp>
      <p:sp>
        <p:nvSpPr>
          <p:cNvPr id="26" name="TextBox 25">
            <a:extLst>
              <a:ext uri="{FF2B5EF4-FFF2-40B4-BE49-F238E27FC236}">
                <a16:creationId xmlns:a16="http://schemas.microsoft.com/office/drawing/2014/main" id="{2049E1C4-22A0-455E-B11B-262C97FEE377}"/>
              </a:ext>
            </a:extLst>
          </p:cNvPr>
          <p:cNvSpPr txBox="1"/>
          <p:nvPr/>
        </p:nvSpPr>
        <p:spPr>
          <a:xfrm>
            <a:off x="4535115" y="4094847"/>
            <a:ext cx="3347500" cy="369332"/>
          </a:xfrm>
          <a:prstGeom prst="rect">
            <a:avLst/>
          </a:prstGeom>
          <a:noFill/>
        </p:spPr>
        <p:txBody>
          <a:bodyPr wrap="square" rtlCol="0">
            <a:spAutoFit/>
          </a:bodyPr>
          <a:lstStyle/>
          <a:p>
            <a:r>
              <a:rPr lang="en-US">
                <a:highlight>
                  <a:srgbClr val="FF00FF"/>
                </a:highlight>
              </a:rPr>
              <a:t>Governmental Affairs Committee</a:t>
            </a:r>
          </a:p>
        </p:txBody>
      </p:sp>
      <p:sp>
        <p:nvSpPr>
          <p:cNvPr id="27" name="TextBox 26">
            <a:extLst>
              <a:ext uri="{FF2B5EF4-FFF2-40B4-BE49-F238E27FC236}">
                <a16:creationId xmlns:a16="http://schemas.microsoft.com/office/drawing/2014/main" id="{2093F17D-BAC7-4911-A0E8-F9FCD8115539}"/>
              </a:ext>
            </a:extLst>
          </p:cNvPr>
          <p:cNvSpPr txBox="1"/>
          <p:nvPr/>
        </p:nvSpPr>
        <p:spPr>
          <a:xfrm>
            <a:off x="1057640" y="4097590"/>
            <a:ext cx="2154804" cy="369332"/>
          </a:xfrm>
          <a:prstGeom prst="rect">
            <a:avLst/>
          </a:prstGeom>
          <a:noFill/>
        </p:spPr>
        <p:txBody>
          <a:bodyPr wrap="square" rtlCol="0">
            <a:spAutoFit/>
          </a:bodyPr>
          <a:lstStyle/>
          <a:p>
            <a:r>
              <a:rPr lang="en-US">
                <a:highlight>
                  <a:srgbClr val="FF00FF"/>
                </a:highlight>
              </a:rPr>
              <a:t>TREPAC Committee</a:t>
            </a:r>
          </a:p>
        </p:txBody>
      </p:sp>
      <p:sp>
        <p:nvSpPr>
          <p:cNvPr id="28" name="TextBox 27">
            <a:extLst>
              <a:ext uri="{FF2B5EF4-FFF2-40B4-BE49-F238E27FC236}">
                <a16:creationId xmlns:a16="http://schemas.microsoft.com/office/drawing/2014/main" id="{ADD36800-A6DB-4655-AA6F-CF4798AEED82}"/>
              </a:ext>
            </a:extLst>
          </p:cNvPr>
          <p:cNvSpPr txBox="1"/>
          <p:nvPr/>
        </p:nvSpPr>
        <p:spPr>
          <a:xfrm>
            <a:off x="9271220" y="6310294"/>
            <a:ext cx="2154804" cy="369332"/>
          </a:xfrm>
          <a:prstGeom prst="rect">
            <a:avLst/>
          </a:prstGeom>
          <a:noFill/>
        </p:spPr>
        <p:txBody>
          <a:bodyPr wrap="square" rtlCol="0">
            <a:spAutoFit/>
          </a:bodyPr>
          <a:lstStyle/>
          <a:p>
            <a:r>
              <a:rPr lang="en-US">
                <a:highlight>
                  <a:srgbClr val="FF00FF"/>
                </a:highlight>
              </a:rPr>
              <a:t>TREPAC Committee</a:t>
            </a:r>
          </a:p>
        </p:txBody>
      </p:sp>
    </p:spTree>
    <p:extLst>
      <p:ext uri="{BB962C8B-B14F-4D97-AF65-F5344CB8AC3E}">
        <p14:creationId xmlns:p14="http://schemas.microsoft.com/office/powerpoint/2010/main" val="4617965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24C51C-8F28-4493-B29D-B8D1F37BE465}"/>
              </a:ext>
            </a:extLst>
          </p:cNvPr>
          <p:cNvSpPr>
            <a:spLocks noGrp="1"/>
          </p:cNvSpPr>
          <p:nvPr>
            <p:ph idx="1"/>
          </p:nvPr>
        </p:nvSpPr>
        <p:spPr>
          <a:xfrm>
            <a:off x="643468" y="2638044"/>
            <a:ext cx="3363974" cy="1204284"/>
          </a:xfrm>
        </p:spPr>
        <p:txBody>
          <a:bodyPr>
            <a:normAutofit fontScale="25000" lnSpcReduction="20000"/>
          </a:bodyPr>
          <a:lstStyle/>
          <a:p>
            <a:r>
              <a:rPr lang="en-US" sz="8600"/>
              <a:t>Access via Fourriversrealtors.com from your Member Dashboard</a:t>
            </a:r>
          </a:p>
          <a:p>
            <a:endParaRPr lang="en-US" sz="2000"/>
          </a:p>
        </p:txBody>
      </p:sp>
      <p:pic>
        <p:nvPicPr>
          <p:cNvPr id="5" name="Picture 4">
            <a:extLst>
              <a:ext uri="{FF2B5EF4-FFF2-40B4-BE49-F238E27FC236}">
                <a16:creationId xmlns:a16="http://schemas.microsoft.com/office/drawing/2014/main" id="{287CECC2-D26E-4F51-B01F-6E2880C07E54}"/>
              </a:ext>
            </a:extLst>
          </p:cNvPr>
          <p:cNvPicPr>
            <a:picLocks noChangeAspect="1"/>
          </p:cNvPicPr>
          <p:nvPr/>
        </p:nvPicPr>
        <p:blipFill>
          <a:blip r:embed="rId3"/>
          <a:stretch>
            <a:fillRect/>
          </a:stretch>
        </p:blipFill>
        <p:spPr>
          <a:xfrm>
            <a:off x="3923103" y="2087168"/>
            <a:ext cx="7382206" cy="3949480"/>
          </a:xfrm>
          <a:prstGeom prst="rect">
            <a:avLst/>
          </a:prstGeom>
        </p:spPr>
      </p:pic>
      <p:sp>
        <p:nvSpPr>
          <p:cNvPr id="8" name="Title 7">
            <a:extLst>
              <a:ext uri="{FF2B5EF4-FFF2-40B4-BE49-F238E27FC236}">
                <a16:creationId xmlns:a16="http://schemas.microsoft.com/office/drawing/2014/main" id="{7E98E1B7-F2F4-4033-A50D-1BD77E83A9CB}"/>
              </a:ext>
            </a:extLst>
          </p:cNvPr>
          <p:cNvSpPr>
            <a:spLocks noGrp="1"/>
          </p:cNvSpPr>
          <p:nvPr>
            <p:ph type="title"/>
          </p:nvPr>
        </p:nvSpPr>
        <p:spPr>
          <a:xfrm>
            <a:off x="1386925" y="1063137"/>
            <a:ext cx="9603275" cy="1049235"/>
          </a:xfrm>
        </p:spPr>
        <p:txBody>
          <a:bodyPr>
            <a:normAutofit/>
          </a:bodyPr>
          <a:lstStyle/>
          <a:p>
            <a:r>
              <a:rPr lang="en-US" sz="5400"/>
              <a:t>Matrix Cont. </a:t>
            </a:r>
          </a:p>
        </p:txBody>
      </p:sp>
    </p:spTree>
    <p:extLst>
      <p:ext uri="{BB962C8B-B14F-4D97-AF65-F5344CB8AC3E}">
        <p14:creationId xmlns:p14="http://schemas.microsoft.com/office/powerpoint/2010/main" val="21061928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40FF69-A8EF-4C79-8C98-75E00EF46C77}"/>
              </a:ext>
            </a:extLst>
          </p:cNvPr>
          <p:cNvSpPr/>
          <p:nvPr/>
        </p:nvSpPr>
        <p:spPr>
          <a:xfrm>
            <a:off x="1158698" y="295789"/>
            <a:ext cx="10086109" cy="523220"/>
          </a:xfrm>
          <a:prstGeom prst="rect">
            <a:avLst/>
          </a:prstGeom>
        </p:spPr>
        <p:txBody>
          <a:bodyPr wrap="square">
            <a:spAutoFit/>
          </a:bodyPr>
          <a:lstStyle/>
          <a:p>
            <a:r>
              <a:rPr lang="en-US" sz="2800"/>
              <a:t>Click CTXMLS button on your member dashboard to access Matrix</a:t>
            </a:r>
          </a:p>
        </p:txBody>
      </p:sp>
      <p:pic>
        <p:nvPicPr>
          <p:cNvPr id="5" name="Picture 4">
            <a:extLst>
              <a:ext uri="{FF2B5EF4-FFF2-40B4-BE49-F238E27FC236}">
                <a16:creationId xmlns:a16="http://schemas.microsoft.com/office/drawing/2014/main" id="{36FA7FAA-C295-4730-9E48-6C928A8BFEE3}"/>
              </a:ext>
            </a:extLst>
          </p:cNvPr>
          <p:cNvPicPr>
            <a:picLocks noChangeAspect="1"/>
          </p:cNvPicPr>
          <p:nvPr/>
        </p:nvPicPr>
        <p:blipFill>
          <a:blip r:embed="rId2"/>
          <a:stretch>
            <a:fillRect/>
          </a:stretch>
        </p:blipFill>
        <p:spPr>
          <a:xfrm>
            <a:off x="1393700" y="1030969"/>
            <a:ext cx="9404599" cy="4796061"/>
          </a:xfrm>
          <a:prstGeom prst="rect">
            <a:avLst/>
          </a:prstGeom>
        </p:spPr>
      </p:pic>
    </p:spTree>
    <p:extLst>
      <p:ext uri="{BB962C8B-B14F-4D97-AF65-F5344CB8AC3E}">
        <p14:creationId xmlns:p14="http://schemas.microsoft.com/office/powerpoint/2010/main" val="414108672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40FF69-A8EF-4C79-8C98-75E00EF46C77}"/>
              </a:ext>
            </a:extLst>
          </p:cNvPr>
          <p:cNvSpPr/>
          <p:nvPr/>
        </p:nvSpPr>
        <p:spPr>
          <a:xfrm>
            <a:off x="1158698" y="295789"/>
            <a:ext cx="10086109" cy="523220"/>
          </a:xfrm>
          <a:prstGeom prst="rect">
            <a:avLst/>
          </a:prstGeom>
        </p:spPr>
        <p:txBody>
          <a:bodyPr wrap="square">
            <a:spAutoFit/>
          </a:bodyPr>
          <a:lstStyle/>
          <a:p>
            <a:r>
              <a:rPr lang="en-US" sz="2800"/>
              <a:t>Click CTXMLS button on your member dashboard to access Matrix</a:t>
            </a:r>
          </a:p>
        </p:txBody>
      </p:sp>
      <p:pic>
        <p:nvPicPr>
          <p:cNvPr id="4" name="Picture 4" descr="A picture containing graphical user interface&#10;&#10;Description automatically generated">
            <a:extLst>
              <a:ext uri="{FF2B5EF4-FFF2-40B4-BE49-F238E27FC236}">
                <a16:creationId xmlns:a16="http://schemas.microsoft.com/office/drawing/2014/main" id="{9BABA410-18F4-4E64-A10E-BFCC67488568}"/>
              </a:ext>
            </a:extLst>
          </p:cNvPr>
          <p:cNvPicPr>
            <a:picLocks noChangeAspect="1"/>
          </p:cNvPicPr>
          <p:nvPr/>
        </p:nvPicPr>
        <p:blipFill>
          <a:blip r:embed="rId2"/>
          <a:stretch>
            <a:fillRect/>
          </a:stretch>
        </p:blipFill>
        <p:spPr>
          <a:xfrm>
            <a:off x="1044498" y="926337"/>
            <a:ext cx="10349643" cy="5213264"/>
          </a:xfrm>
          <a:prstGeom prst="rect">
            <a:avLst/>
          </a:prstGeom>
        </p:spPr>
      </p:pic>
    </p:spTree>
    <p:extLst>
      <p:ext uri="{BB962C8B-B14F-4D97-AF65-F5344CB8AC3E}">
        <p14:creationId xmlns:p14="http://schemas.microsoft.com/office/powerpoint/2010/main" val="48031294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40FF69-A8EF-4C79-8C98-75E00EF46C77}"/>
              </a:ext>
            </a:extLst>
          </p:cNvPr>
          <p:cNvSpPr/>
          <p:nvPr/>
        </p:nvSpPr>
        <p:spPr>
          <a:xfrm>
            <a:off x="1158698" y="295789"/>
            <a:ext cx="10086109" cy="523220"/>
          </a:xfrm>
          <a:prstGeom prst="rect">
            <a:avLst/>
          </a:prstGeom>
        </p:spPr>
        <p:txBody>
          <a:bodyPr wrap="square">
            <a:spAutoFit/>
          </a:bodyPr>
          <a:lstStyle/>
          <a:p>
            <a:r>
              <a:rPr lang="en-US" sz="2800"/>
              <a:t>Click CTXMLS button on your member dashboard to access Matrix</a:t>
            </a:r>
          </a:p>
        </p:txBody>
      </p:sp>
      <p:pic>
        <p:nvPicPr>
          <p:cNvPr id="3" name="Picture 4" descr="A picture containing text, screenshot, businesscard&#10;&#10;Description automatically generated">
            <a:extLst>
              <a:ext uri="{FF2B5EF4-FFF2-40B4-BE49-F238E27FC236}">
                <a16:creationId xmlns:a16="http://schemas.microsoft.com/office/drawing/2014/main" id="{A4093179-8B3A-45E5-BDFB-46AB1EAD90DE}"/>
              </a:ext>
            </a:extLst>
          </p:cNvPr>
          <p:cNvPicPr>
            <a:picLocks noChangeAspect="1"/>
          </p:cNvPicPr>
          <p:nvPr/>
        </p:nvPicPr>
        <p:blipFill>
          <a:blip r:embed="rId2"/>
          <a:stretch>
            <a:fillRect/>
          </a:stretch>
        </p:blipFill>
        <p:spPr>
          <a:xfrm>
            <a:off x="3850888" y="881489"/>
            <a:ext cx="4694663" cy="5243705"/>
          </a:xfrm>
          <a:prstGeom prst="rect">
            <a:avLst/>
          </a:prstGeom>
        </p:spPr>
      </p:pic>
    </p:spTree>
    <p:extLst>
      <p:ext uri="{BB962C8B-B14F-4D97-AF65-F5344CB8AC3E}">
        <p14:creationId xmlns:p14="http://schemas.microsoft.com/office/powerpoint/2010/main" val="100545603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40FF69-A8EF-4C79-8C98-75E00EF46C77}"/>
              </a:ext>
            </a:extLst>
          </p:cNvPr>
          <p:cNvSpPr/>
          <p:nvPr/>
        </p:nvSpPr>
        <p:spPr>
          <a:xfrm>
            <a:off x="1158698" y="295789"/>
            <a:ext cx="10086109" cy="523220"/>
          </a:xfrm>
          <a:prstGeom prst="rect">
            <a:avLst/>
          </a:prstGeom>
        </p:spPr>
        <p:txBody>
          <a:bodyPr wrap="square">
            <a:spAutoFit/>
          </a:bodyPr>
          <a:lstStyle/>
          <a:p>
            <a:r>
              <a:rPr lang="en-US" sz="2800"/>
              <a:t>Click CTXMLS button on your member dashboard to access Matrix</a:t>
            </a:r>
          </a:p>
        </p:txBody>
      </p:sp>
      <p:pic>
        <p:nvPicPr>
          <p:cNvPr id="3" name="Picture 4" descr="A picture containing text&#10;&#10;Description automatically generated">
            <a:extLst>
              <a:ext uri="{FF2B5EF4-FFF2-40B4-BE49-F238E27FC236}">
                <a16:creationId xmlns:a16="http://schemas.microsoft.com/office/drawing/2014/main" id="{A845EDD9-C119-4909-B8D4-71DD9CD04D9B}"/>
              </a:ext>
            </a:extLst>
          </p:cNvPr>
          <p:cNvPicPr>
            <a:picLocks noChangeAspect="1"/>
          </p:cNvPicPr>
          <p:nvPr/>
        </p:nvPicPr>
        <p:blipFill>
          <a:blip r:embed="rId2"/>
          <a:stretch>
            <a:fillRect/>
          </a:stretch>
        </p:blipFill>
        <p:spPr>
          <a:xfrm>
            <a:off x="1267523" y="1171502"/>
            <a:ext cx="9861394" cy="4933167"/>
          </a:xfrm>
          <a:prstGeom prst="rect">
            <a:avLst/>
          </a:prstGeom>
        </p:spPr>
      </p:pic>
    </p:spTree>
    <p:extLst>
      <p:ext uri="{BB962C8B-B14F-4D97-AF65-F5344CB8AC3E}">
        <p14:creationId xmlns:p14="http://schemas.microsoft.com/office/powerpoint/2010/main" val="348463206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40FF69-A8EF-4C79-8C98-75E00EF46C77}"/>
              </a:ext>
            </a:extLst>
          </p:cNvPr>
          <p:cNvSpPr/>
          <p:nvPr/>
        </p:nvSpPr>
        <p:spPr>
          <a:xfrm>
            <a:off x="1158698" y="295789"/>
            <a:ext cx="10086109" cy="523220"/>
          </a:xfrm>
          <a:prstGeom prst="rect">
            <a:avLst/>
          </a:prstGeom>
        </p:spPr>
        <p:txBody>
          <a:bodyPr wrap="square">
            <a:spAutoFit/>
          </a:bodyPr>
          <a:lstStyle/>
          <a:p>
            <a:r>
              <a:rPr lang="en-US" sz="2800"/>
              <a:t>Click CTXMLS button on your member dashboard to access Matrix</a:t>
            </a:r>
          </a:p>
        </p:txBody>
      </p:sp>
      <p:pic>
        <p:nvPicPr>
          <p:cNvPr id="3" name="Picture 4" descr="Graphical user interface, text, application, email&#10;&#10;Description automatically generated">
            <a:extLst>
              <a:ext uri="{FF2B5EF4-FFF2-40B4-BE49-F238E27FC236}">
                <a16:creationId xmlns:a16="http://schemas.microsoft.com/office/drawing/2014/main" id="{DEB98AE3-213A-4684-A23D-CCE025F0005D}"/>
              </a:ext>
            </a:extLst>
          </p:cNvPr>
          <p:cNvPicPr>
            <a:picLocks noChangeAspect="1"/>
          </p:cNvPicPr>
          <p:nvPr/>
        </p:nvPicPr>
        <p:blipFill>
          <a:blip r:embed="rId2"/>
          <a:stretch>
            <a:fillRect/>
          </a:stretch>
        </p:blipFill>
        <p:spPr>
          <a:xfrm>
            <a:off x="1899424" y="1038700"/>
            <a:ext cx="8383858" cy="5105844"/>
          </a:xfrm>
          <a:prstGeom prst="rect">
            <a:avLst/>
          </a:prstGeom>
        </p:spPr>
      </p:pic>
    </p:spTree>
    <p:extLst>
      <p:ext uri="{BB962C8B-B14F-4D97-AF65-F5344CB8AC3E}">
        <p14:creationId xmlns:p14="http://schemas.microsoft.com/office/powerpoint/2010/main" val="24789860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40FF69-A8EF-4C79-8C98-75E00EF46C77}"/>
              </a:ext>
            </a:extLst>
          </p:cNvPr>
          <p:cNvSpPr/>
          <p:nvPr/>
        </p:nvSpPr>
        <p:spPr>
          <a:xfrm>
            <a:off x="1158698" y="295789"/>
            <a:ext cx="10086109" cy="523220"/>
          </a:xfrm>
          <a:prstGeom prst="rect">
            <a:avLst/>
          </a:prstGeom>
        </p:spPr>
        <p:txBody>
          <a:bodyPr wrap="square">
            <a:spAutoFit/>
          </a:bodyPr>
          <a:lstStyle/>
          <a:p>
            <a:r>
              <a:rPr lang="en-US" sz="2800"/>
              <a:t>Click CTXMLS button on your member dashboard to access Matrix</a:t>
            </a:r>
          </a:p>
        </p:txBody>
      </p:sp>
      <p:pic>
        <p:nvPicPr>
          <p:cNvPr id="3" name="Picture 4">
            <a:extLst>
              <a:ext uri="{FF2B5EF4-FFF2-40B4-BE49-F238E27FC236}">
                <a16:creationId xmlns:a16="http://schemas.microsoft.com/office/drawing/2014/main" id="{1EF08A08-B5D0-417F-8753-BA21FC095449}"/>
              </a:ext>
            </a:extLst>
          </p:cNvPr>
          <p:cNvPicPr>
            <a:picLocks noChangeAspect="1"/>
          </p:cNvPicPr>
          <p:nvPr/>
        </p:nvPicPr>
        <p:blipFill>
          <a:blip r:embed="rId2"/>
          <a:stretch>
            <a:fillRect/>
          </a:stretch>
        </p:blipFill>
        <p:spPr>
          <a:xfrm>
            <a:off x="3209694" y="1083016"/>
            <a:ext cx="5763321" cy="5035797"/>
          </a:xfrm>
          <a:prstGeom prst="rect">
            <a:avLst/>
          </a:prstGeom>
        </p:spPr>
      </p:pic>
    </p:spTree>
    <p:extLst>
      <p:ext uri="{BB962C8B-B14F-4D97-AF65-F5344CB8AC3E}">
        <p14:creationId xmlns:p14="http://schemas.microsoft.com/office/powerpoint/2010/main" val="144065265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40FF69-A8EF-4C79-8C98-75E00EF46C77}"/>
              </a:ext>
            </a:extLst>
          </p:cNvPr>
          <p:cNvSpPr/>
          <p:nvPr/>
        </p:nvSpPr>
        <p:spPr>
          <a:xfrm>
            <a:off x="1158698" y="295789"/>
            <a:ext cx="10086109" cy="523220"/>
          </a:xfrm>
          <a:prstGeom prst="rect">
            <a:avLst/>
          </a:prstGeom>
        </p:spPr>
        <p:txBody>
          <a:bodyPr wrap="square">
            <a:spAutoFit/>
          </a:bodyPr>
          <a:lstStyle/>
          <a:p>
            <a:r>
              <a:rPr lang="en-US" sz="2800"/>
              <a:t>Click CTXMLS button on your member dashboard to access Matrix</a:t>
            </a:r>
          </a:p>
        </p:txBody>
      </p:sp>
      <p:pic>
        <p:nvPicPr>
          <p:cNvPr id="3" name="Picture 4" descr="Graphical user interface, application&#10;&#10;Description automatically generated">
            <a:extLst>
              <a:ext uri="{FF2B5EF4-FFF2-40B4-BE49-F238E27FC236}">
                <a16:creationId xmlns:a16="http://schemas.microsoft.com/office/drawing/2014/main" id="{E511B553-4CDA-430C-8032-7259D16D2EB0}"/>
              </a:ext>
            </a:extLst>
          </p:cNvPr>
          <p:cNvPicPr>
            <a:picLocks noChangeAspect="1"/>
          </p:cNvPicPr>
          <p:nvPr/>
        </p:nvPicPr>
        <p:blipFill>
          <a:blip r:embed="rId2"/>
          <a:stretch>
            <a:fillRect/>
          </a:stretch>
        </p:blipFill>
        <p:spPr>
          <a:xfrm>
            <a:off x="3311914" y="917288"/>
            <a:ext cx="5763321" cy="5190693"/>
          </a:xfrm>
          <a:prstGeom prst="rect">
            <a:avLst/>
          </a:prstGeom>
        </p:spPr>
      </p:pic>
    </p:spTree>
    <p:extLst>
      <p:ext uri="{BB962C8B-B14F-4D97-AF65-F5344CB8AC3E}">
        <p14:creationId xmlns:p14="http://schemas.microsoft.com/office/powerpoint/2010/main" val="219116239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40FF69-A8EF-4C79-8C98-75E00EF46C77}"/>
              </a:ext>
            </a:extLst>
          </p:cNvPr>
          <p:cNvSpPr/>
          <p:nvPr/>
        </p:nvSpPr>
        <p:spPr>
          <a:xfrm>
            <a:off x="1158698" y="295789"/>
            <a:ext cx="10086109" cy="523220"/>
          </a:xfrm>
          <a:prstGeom prst="rect">
            <a:avLst/>
          </a:prstGeom>
        </p:spPr>
        <p:txBody>
          <a:bodyPr wrap="square">
            <a:spAutoFit/>
          </a:bodyPr>
          <a:lstStyle/>
          <a:p>
            <a:r>
              <a:rPr lang="en-US" sz="2800"/>
              <a:t>Click CTXMLS button on your member dashboard to access Matrix</a:t>
            </a:r>
          </a:p>
        </p:txBody>
      </p:sp>
      <p:pic>
        <p:nvPicPr>
          <p:cNvPr id="3" name="Picture 4" descr="A picture containing graphical user interface&#10;&#10;Description automatically generated">
            <a:extLst>
              <a:ext uri="{FF2B5EF4-FFF2-40B4-BE49-F238E27FC236}">
                <a16:creationId xmlns:a16="http://schemas.microsoft.com/office/drawing/2014/main" id="{F0925298-62DB-4A3F-90E6-7509FDD5A2C3}"/>
              </a:ext>
            </a:extLst>
          </p:cNvPr>
          <p:cNvPicPr>
            <a:picLocks noChangeAspect="1"/>
          </p:cNvPicPr>
          <p:nvPr/>
        </p:nvPicPr>
        <p:blipFill>
          <a:blip r:embed="rId2"/>
          <a:stretch>
            <a:fillRect/>
          </a:stretch>
        </p:blipFill>
        <p:spPr>
          <a:xfrm>
            <a:off x="2159619" y="1197672"/>
            <a:ext cx="8067907" cy="4917999"/>
          </a:xfrm>
          <a:prstGeom prst="rect">
            <a:avLst/>
          </a:prstGeom>
        </p:spPr>
      </p:pic>
    </p:spTree>
    <p:extLst>
      <p:ext uri="{BB962C8B-B14F-4D97-AF65-F5344CB8AC3E}">
        <p14:creationId xmlns:p14="http://schemas.microsoft.com/office/powerpoint/2010/main" val="369841597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40FF69-A8EF-4C79-8C98-75E00EF46C77}"/>
              </a:ext>
            </a:extLst>
          </p:cNvPr>
          <p:cNvSpPr/>
          <p:nvPr/>
        </p:nvSpPr>
        <p:spPr>
          <a:xfrm>
            <a:off x="1158698" y="295789"/>
            <a:ext cx="10086109" cy="523220"/>
          </a:xfrm>
          <a:prstGeom prst="rect">
            <a:avLst/>
          </a:prstGeom>
        </p:spPr>
        <p:txBody>
          <a:bodyPr wrap="square">
            <a:spAutoFit/>
          </a:bodyPr>
          <a:lstStyle/>
          <a:p>
            <a:r>
              <a:rPr lang="en-US" sz="2800"/>
              <a:t>Click CTXMLS button on your member dashboard to access Matrix</a:t>
            </a:r>
          </a:p>
        </p:txBody>
      </p:sp>
      <p:pic>
        <p:nvPicPr>
          <p:cNvPr id="4" name="Picture 4">
            <a:extLst>
              <a:ext uri="{FF2B5EF4-FFF2-40B4-BE49-F238E27FC236}">
                <a16:creationId xmlns:a16="http://schemas.microsoft.com/office/drawing/2014/main" id="{AC898CAF-460D-4D56-91FB-1A8AB4EEEF57}"/>
              </a:ext>
            </a:extLst>
          </p:cNvPr>
          <p:cNvPicPr>
            <a:picLocks noChangeAspect="1"/>
          </p:cNvPicPr>
          <p:nvPr/>
        </p:nvPicPr>
        <p:blipFill>
          <a:blip r:embed="rId2"/>
          <a:stretch>
            <a:fillRect/>
          </a:stretch>
        </p:blipFill>
        <p:spPr>
          <a:xfrm>
            <a:off x="1007329" y="1027469"/>
            <a:ext cx="10372491" cy="5081844"/>
          </a:xfrm>
          <a:prstGeom prst="rect">
            <a:avLst/>
          </a:prstGeom>
        </p:spPr>
      </p:pic>
    </p:spTree>
    <p:extLst>
      <p:ext uri="{BB962C8B-B14F-4D97-AF65-F5344CB8AC3E}">
        <p14:creationId xmlns:p14="http://schemas.microsoft.com/office/powerpoint/2010/main" val="3581929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A12DEEE-B50D-4E5F-9290-A8CFB362C166}"/>
              </a:ext>
            </a:extLst>
          </p:cNvPr>
          <p:cNvPicPr>
            <a:picLocks noChangeAspect="1"/>
          </p:cNvPicPr>
          <p:nvPr/>
        </p:nvPicPr>
        <p:blipFill>
          <a:blip r:embed="rId3"/>
          <a:stretch>
            <a:fillRect/>
          </a:stretch>
        </p:blipFill>
        <p:spPr>
          <a:xfrm>
            <a:off x="3860102" y="965201"/>
            <a:ext cx="4471796" cy="4927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pic>
    </p:spTree>
    <p:extLst>
      <p:ext uri="{BB962C8B-B14F-4D97-AF65-F5344CB8AC3E}">
        <p14:creationId xmlns:p14="http://schemas.microsoft.com/office/powerpoint/2010/main" val="418531892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674237" y="914400"/>
            <a:ext cx="3657600" cy="2887579"/>
          </a:xfrm>
        </p:spPr>
        <p:txBody>
          <a:bodyPr vert="horz" lIns="91440" tIns="45720" rIns="91440" bIns="45720" rtlCol="0" anchor="b">
            <a:normAutofit/>
          </a:bodyPr>
          <a:lstStyle/>
          <a:p>
            <a:r>
              <a:rPr lang="en-US" sz="4800" kern="1200">
                <a:latin typeface="+mj-lt"/>
                <a:ea typeface="+mj-ea"/>
                <a:cs typeface="+mj-cs"/>
              </a:rPr>
              <a:t>Matrix Home Page</a:t>
            </a:r>
          </a:p>
        </p:txBody>
      </p:sp>
      <p:pic>
        <p:nvPicPr>
          <p:cNvPr id="4" name="Picture 3">
            <a:extLst>
              <a:ext uri="{FF2B5EF4-FFF2-40B4-BE49-F238E27FC236}">
                <a16:creationId xmlns:a16="http://schemas.microsoft.com/office/drawing/2014/main" id="{46586DF3-79EE-4A19-A2CE-81D580E6F9D3}"/>
              </a:ext>
            </a:extLst>
          </p:cNvPr>
          <p:cNvPicPr>
            <a:picLocks noChangeAspect="1"/>
          </p:cNvPicPr>
          <p:nvPr/>
        </p:nvPicPr>
        <p:blipFill>
          <a:blip r:embed="rId3"/>
          <a:stretch>
            <a:fillRect/>
          </a:stretch>
        </p:blipFill>
        <p:spPr>
          <a:xfrm>
            <a:off x="4272978" y="302004"/>
            <a:ext cx="7659339" cy="5457278"/>
          </a:xfrm>
          <a:prstGeom prst="rect">
            <a:avLst/>
          </a:prstGeom>
        </p:spPr>
      </p:pic>
    </p:spTree>
    <p:extLst>
      <p:ext uri="{BB962C8B-B14F-4D97-AF65-F5344CB8AC3E}">
        <p14:creationId xmlns:p14="http://schemas.microsoft.com/office/powerpoint/2010/main" val="44427666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967851" y="1985210"/>
            <a:ext cx="3657600" cy="2887579"/>
          </a:xfrm>
        </p:spPr>
        <p:txBody>
          <a:bodyPr vert="horz" lIns="91440" tIns="45720" rIns="91440" bIns="45720" rtlCol="0" anchor="b">
            <a:normAutofit fontScale="90000"/>
          </a:bodyPr>
          <a:lstStyle/>
          <a:p>
            <a:pPr algn="ctr"/>
            <a:r>
              <a:rPr lang="en-US" sz="4800" kern="1200">
                <a:latin typeface="+mj-lt"/>
                <a:ea typeface="+mj-ea"/>
                <a:cs typeface="+mj-cs"/>
              </a:rPr>
              <a:t>Help found under Help Tab or </a:t>
            </a:r>
            <a:r>
              <a:rPr lang="en-US" sz="4800" kern="1200" err="1">
                <a:latin typeface="+mj-lt"/>
                <a:ea typeface="+mj-ea"/>
                <a:cs typeface="+mj-cs"/>
              </a:rPr>
              <a:t>Answerlink</a:t>
            </a:r>
            <a:endParaRPr lang="en-US" sz="4800" kern="1200">
              <a:latin typeface="+mj-lt"/>
              <a:ea typeface="+mj-ea"/>
              <a:cs typeface="+mj-cs"/>
            </a:endParaRPr>
          </a:p>
        </p:txBody>
      </p:sp>
      <p:pic>
        <p:nvPicPr>
          <p:cNvPr id="4" name="Picture 3">
            <a:extLst>
              <a:ext uri="{FF2B5EF4-FFF2-40B4-BE49-F238E27FC236}">
                <a16:creationId xmlns:a16="http://schemas.microsoft.com/office/drawing/2014/main" id="{42A85DA7-0FC5-4870-B201-3E5DEFFE3CA0}"/>
              </a:ext>
            </a:extLst>
          </p:cNvPr>
          <p:cNvPicPr>
            <a:picLocks noChangeAspect="1"/>
          </p:cNvPicPr>
          <p:nvPr/>
        </p:nvPicPr>
        <p:blipFill>
          <a:blip r:embed="rId3"/>
          <a:stretch>
            <a:fillRect/>
          </a:stretch>
        </p:blipFill>
        <p:spPr>
          <a:xfrm>
            <a:off x="4823142" y="414257"/>
            <a:ext cx="7277749" cy="5185395"/>
          </a:xfrm>
          <a:prstGeom prst="rect">
            <a:avLst/>
          </a:prstGeom>
        </p:spPr>
      </p:pic>
    </p:spTree>
    <p:extLst>
      <p:ext uri="{BB962C8B-B14F-4D97-AF65-F5344CB8AC3E}">
        <p14:creationId xmlns:p14="http://schemas.microsoft.com/office/powerpoint/2010/main" val="170750381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934296" y="2172748"/>
            <a:ext cx="3657600" cy="2887579"/>
          </a:xfrm>
        </p:spPr>
        <p:txBody>
          <a:bodyPr vert="horz" lIns="91440" tIns="45720" rIns="91440" bIns="45720" rtlCol="0" anchor="b">
            <a:normAutofit fontScale="90000"/>
          </a:bodyPr>
          <a:lstStyle/>
          <a:p>
            <a:pPr algn="ctr"/>
            <a:r>
              <a:rPr lang="en-US" sz="4800" kern="1200">
                <a:latin typeface="+mj-lt"/>
                <a:ea typeface="+mj-ea"/>
                <a:cs typeface="+mj-cs"/>
              </a:rPr>
              <a:t>Video Tutorials found under Help Tab</a:t>
            </a:r>
          </a:p>
        </p:txBody>
      </p:sp>
      <p:pic>
        <p:nvPicPr>
          <p:cNvPr id="4" name="Picture 3">
            <a:extLst>
              <a:ext uri="{FF2B5EF4-FFF2-40B4-BE49-F238E27FC236}">
                <a16:creationId xmlns:a16="http://schemas.microsoft.com/office/drawing/2014/main" id="{D761163C-7635-499A-8A63-C983C7AF32FF}"/>
              </a:ext>
            </a:extLst>
          </p:cNvPr>
          <p:cNvPicPr>
            <a:picLocks noChangeAspect="1"/>
          </p:cNvPicPr>
          <p:nvPr/>
        </p:nvPicPr>
        <p:blipFill>
          <a:blip r:embed="rId3"/>
          <a:stretch>
            <a:fillRect/>
          </a:stretch>
        </p:blipFill>
        <p:spPr>
          <a:xfrm>
            <a:off x="4809873" y="738231"/>
            <a:ext cx="7076528" cy="4440522"/>
          </a:xfrm>
          <a:prstGeom prst="rect">
            <a:avLst/>
          </a:prstGeom>
        </p:spPr>
      </p:pic>
    </p:spTree>
    <p:extLst>
      <p:ext uri="{BB962C8B-B14F-4D97-AF65-F5344CB8AC3E}">
        <p14:creationId xmlns:p14="http://schemas.microsoft.com/office/powerpoint/2010/main" val="323885371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1404079" y="-956345"/>
            <a:ext cx="3657600" cy="2887579"/>
          </a:xfrm>
        </p:spPr>
        <p:txBody>
          <a:bodyPr vert="horz" lIns="91440" tIns="45720" rIns="91440" bIns="45720" rtlCol="0" anchor="b">
            <a:normAutofit/>
          </a:bodyPr>
          <a:lstStyle/>
          <a:p>
            <a:r>
              <a:rPr lang="en-US" sz="4800" kern="1200">
                <a:latin typeface="+mj-lt"/>
                <a:ea typeface="+mj-ea"/>
                <a:cs typeface="+mj-cs"/>
              </a:rPr>
              <a:t>News &amp; Alerts</a:t>
            </a:r>
          </a:p>
        </p:txBody>
      </p:sp>
      <p:pic>
        <p:nvPicPr>
          <p:cNvPr id="4" name="Picture 3">
            <a:extLst>
              <a:ext uri="{FF2B5EF4-FFF2-40B4-BE49-F238E27FC236}">
                <a16:creationId xmlns:a16="http://schemas.microsoft.com/office/drawing/2014/main" id="{3D5C4DD2-9937-46F5-B909-C04612B44CCD}"/>
              </a:ext>
            </a:extLst>
          </p:cNvPr>
          <p:cNvPicPr>
            <a:picLocks noChangeAspect="1"/>
          </p:cNvPicPr>
          <p:nvPr/>
        </p:nvPicPr>
        <p:blipFill>
          <a:blip r:embed="rId3"/>
          <a:stretch>
            <a:fillRect/>
          </a:stretch>
        </p:blipFill>
        <p:spPr>
          <a:xfrm>
            <a:off x="4063253" y="142613"/>
            <a:ext cx="8047882" cy="5734115"/>
          </a:xfrm>
          <a:prstGeom prst="rect">
            <a:avLst/>
          </a:prstGeom>
        </p:spPr>
      </p:pic>
      <p:pic>
        <p:nvPicPr>
          <p:cNvPr id="5" name="Picture 4" descr="A large red sign with white text&#10;&#10;Description automatically generated">
            <a:extLst>
              <a:ext uri="{FF2B5EF4-FFF2-40B4-BE49-F238E27FC236}">
                <a16:creationId xmlns:a16="http://schemas.microsoft.com/office/drawing/2014/main" id="{458E21FE-E7A9-4E67-A878-6CD407BD7C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291" y="2298700"/>
            <a:ext cx="3657600" cy="2743200"/>
          </a:xfrm>
          <a:prstGeom prst="rect">
            <a:avLst/>
          </a:prstGeom>
        </p:spPr>
      </p:pic>
    </p:spTree>
    <p:extLst>
      <p:ext uri="{BB962C8B-B14F-4D97-AF65-F5344CB8AC3E}">
        <p14:creationId xmlns:p14="http://schemas.microsoft.com/office/powerpoint/2010/main" val="138333861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632387" y="-1063755"/>
            <a:ext cx="11169353" cy="2887579"/>
          </a:xfrm>
        </p:spPr>
        <p:txBody>
          <a:bodyPr vert="horz" lIns="91440" tIns="45720" rIns="91440" bIns="45720" rtlCol="0" anchor="b">
            <a:normAutofit/>
          </a:bodyPr>
          <a:lstStyle/>
          <a:p>
            <a:pPr algn="ctr"/>
            <a:r>
              <a:rPr lang="en-US" sz="4800" kern="1200">
                <a:latin typeface="+mj-lt"/>
                <a:ea typeface="+mj-ea"/>
                <a:cs typeface="+mj-cs"/>
              </a:rPr>
              <a:t>Learning Center</a:t>
            </a:r>
            <a:br>
              <a:rPr lang="en-US" sz="4800" kern="1200">
                <a:latin typeface="+mj-lt"/>
                <a:ea typeface="+mj-ea"/>
                <a:cs typeface="+mj-cs"/>
              </a:rPr>
            </a:br>
            <a:r>
              <a:rPr lang="en-US" sz="4800" kern="1200">
                <a:latin typeface="+mj-lt"/>
                <a:ea typeface="+mj-ea"/>
                <a:cs typeface="+mj-cs"/>
              </a:rPr>
              <a:t>On Members Home Page </a:t>
            </a:r>
          </a:p>
        </p:txBody>
      </p:sp>
      <p:pic>
        <p:nvPicPr>
          <p:cNvPr id="3" name="Picture 2">
            <a:extLst>
              <a:ext uri="{FF2B5EF4-FFF2-40B4-BE49-F238E27FC236}">
                <a16:creationId xmlns:a16="http://schemas.microsoft.com/office/drawing/2014/main" id="{7301758C-8A34-4228-AD96-ADE301683CBC}"/>
              </a:ext>
            </a:extLst>
          </p:cNvPr>
          <p:cNvPicPr>
            <a:picLocks noChangeAspect="1"/>
          </p:cNvPicPr>
          <p:nvPr/>
        </p:nvPicPr>
        <p:blipFill>
          <a:blip r:embed="rId3"/>
          <a:stretch>
            <a:fillRect/>
          </a:stretch>
        </p:blipFill>
        <p:spPr>
          <a:xfrm>
            <a:off x="2160514" y="1951578"/>
            <a:ext cx="7870971" cy="4092904"/>
          </a:xfrm>
          <a:prstGeom prst="rect">
            <a:avLst/>
          </a:prstGeom>
        </p:spPr>
      </p:pic>
    </p:spTree>
    <p:extLst>
      <p:ext uri="{BB962C8B-B14F-4D97-AF65-F5344CB8AC3E}">
        <p14:creationId xmlns:p14="http://schemas.microsoft.com/office/powerpoint/2010/main" val="339790018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1818830" y="-1091431"/>
            <a:ext cx="8554340" cy="2887579"/>
          </a:xfrm>
        </p:spPr>
        <p:txBody>
          <a:bodyPr vert="horz" lIns="91440" tIns="45720" rIns="91440" bIns="45720" rtlCol="0" anchor="b">
            <a:noAutofit/>
          </a:bodyPr>
          <a:lstStyle/>
          <a:p>
            <a:pPr algn="ctr"/>
            <a:r>
              <a:rPr lang="en-US" sz="4300" kern="1200" err="1">
                <a:latin typeface="+mj-lt"/>
                <a:ea typeface="+mj-ea"/>
                <a:cs typeface="+mj-cs"/>
              </a:rPr>
              <a:t>Homevisit</a:t>
            </a:r>
            <a:br>
              <a:rPr lang="en-US" sz="4300" kern="1200">
                <a:latin typeface="+mj-lt"/>
                <a:ea typeface="+mj-ea"/>
                <a:cs typeface="+mj-cs"/>
              </a:rPr>
            </a:br>
            <a:r>
              <a:rPr lang="en-US" sz="4300" kern="1200">
                <a:latin typeface="+mj-lt"/>
                <a:ea typeface="+mj-ea"/>
                <a:cs typeface="+mj-cs"/>
              </a:rPr>
              <a:t>Photos, Video, Drone, 3D</a:t>
            </a:r>
          </a:p>
        </p:txBody>
      </p:sp>
      <p:pic>
        <p:nvPicPr>
          <p:cNvPr id="5" name="Picture 4" descr="Graphical user interface, text&#10;&#10;Description automatically generated">
            <a:extLst>
              <a:ext uri="{FF2B5EF4-FFF2-40B4-BE49-F238E27FC236}">
                <a16:creationId xmlns:a16="http://schemas.microsoft.com/office/drawing/2014/main" id="{F53B5C8D-1901-4422-9EF4-ECB44F4D4C96}"/>
              </a:ext>
            </a:extLst>
          </p:cNvPr>
          <p:cNvPicPr>
            <a:picLocks noChangeAspect="1"/>
          </p:cNvPicPr>
          <p:nvPr/>
        </p:nvPicPr>
        <p:blipFill>
          <a:blip r:embed="rId3"/>
          <a:stretch>
            <a:fillRect/>
          </a:stretch>
        </p:blipFill>
        <p:spPr>
          <a:xfrm>
            <a:off x="3353153" y="1970210"/>
            <a:ext cx="5485692" cy="3921105"/>
          </a:xfrm>
          <a:prstGeom prst="rect">
            <a:avLst/>
          </a:prstGeom>
        </p:spPr>
      </p:pic>
    </p:spTree>
    <p:extLst>
      <p:ext uri="{BB962C8B-B14F-4D97-AF65-F5344CB8AC3E}">
        <p14:creationId xmlns:p14="http://schemas.microsoft.com/office/powerpoint/2010/main" val="52645329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CE580D1-F917-4567-AFB4-99AA9B52AD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1" name="Picture 10">
            <a:extLst>
              <a:ext uri="{FF2B5EF4-FFF2-40B4-BE49-F238E27FC236}">
                <a16:creationId xmlns:a16="http://schemas.microsoft.com/office/drawing/2014/main" id="{1F5620B8-A2D8-4568-B566-F0453A0D916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3" name="Straight Connector 12">
            <a:extLst>
              <a:ext uri="{FF2B5EF4-FFF2-40B4-BE49-F238E27FC236}">
                <a16:creationId xmlns:a16="http://schemas.microsoft.com/office/drawing/2014/main" id="{1C7D2BA4-4B7A-4596-8BCC-5CF71542389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977F1E1-2B6F-4BB6-899F-67D8764D83C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17" name="Rectangle 16">
            <a:extLst>
              <a:ext uri="{FF2B5EF4-FFF2-40B4-BE49-F238E27FC236}">
                <a16:creationId xmlns:a16="http://schemas.microsoft.com/office/drawing/2014/main" id="{EC17D08F-2133-44A9-B28C-CB29928FA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CC36881-E309-4C41-8B5B-203AADC15F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659301" y="1474969"/>
            <a:ext cx="2823919" cy="1868760"/>
          </a:xfrm>
        </p:spPr>
        <p:txBody>
          <a:bodyPr vert="horz" lIns="91440" tIns="45720" rIns="91440" bIns="0" rtlCol="0" anchor="b">
            <a:normAutofit/>
          </a:bodyPr>
          <a:lstStyle/>
          <a:p>
            <a:r>
              <a:rPr lang="en-US" sz="3300"/>
              <a:t>Homevisit</a:t>
            </a:r>
            <a:br>
              <a:rPr lang="en-US" sz="3300"/>
            </a:br>
            <a:r>
              <a:rPr lang="en-US" sz="3300"/>
              <a:t>Photos, Video, Drone, 3D</a:t>
            </a:r>
          </a:p>
        </p:txBody>
      </p:sp>
      <p:cxnSp>
        <p:nvCxnSpPr>
          <p:cNvPr id="21" name="Straight Connector 20">
            <a:extLst>
              <a:ext uri="{FF2B5EF4-FFF2-40B4-BE49-F238E27FC236}">
                <a16:creationId xmlns:a16="http://schemas.microsoft.com/office/drawing/2014/main" id="{84F2C6A8-7D46-49EA-860B-0F0B0208436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9301" y="3528543"/>
            <a:ext cx="2823919" cy="0"/>
          </a:xfrm>
          <a:prstGeom prst="line">
            <a:avLst/>
          </a:prstGeom>
          <a:ln w="31750"/>
        </p:spPr>
        <p:style>
          <a:lnRef idx="3">
            <a:schemeClr val="accent1"/>
          </a:lnRef>
          <a:fillRef idx="0">
            <a:schemeClr val="accent1"/>
          </a:fillRef>
          <a:effectRef idx="2">
            <a:schemeClr val="accent1"/>
          </a:effectRef>
          <a:fontRef idx="minor">
            <a:schemeClr val="tx1"/>
          </a:fontRef>
        </p:style>
      </p:cxnSp>
      <p:grpSp>
        <p:nvGrpSpPr>
          <p:cNvPr id="23" name="Group 22">
            <a:extLst>
              <a:ext uri="{FF2B5EF4-FFF2-40B4-BE49-F238E27FC236}">
                <a16:creationId xmlns:a16="http://schemas.microsoft.com/office/drawing/2014/main" id="{AED92372-F778-4E96-9E90-4E63BAF3CAD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979389" y="482171"/>
            <a:ext cx="7560115" cy="5149101"/>
            <a:chOff x="7463258" y="583365"/>
            <a:chExt cx="7560115" cy="5181928"/>
          </a:xfrm>
        </p:grpSpPr>
        <p:sp>
          <p:nvSpPr>
            <p:cNvPr id="24" name="Rectangle 23">
              <a:extLst>
                <a:ext uri="{FF2B5EF4-FFF2-40B4-BE49-F238E27FC236}">
                  <a16:creationId xmlns:a16="http://schemas.microsoft.com/office/drawing/2014/main" id="{EB4EC089-8B60-43F4-9BF5-1F0B0E398E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3258" y="583365"/>
              <a:ext cx="7560115"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1C0BAC91-1725-4E5A-92CE-F5A2EB066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76317" y="915807"/>
              <a:ext cx="6928279" cy="4494927"/>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4" name="Picture 3" descr="Graphical user interface, application&#10;&#10;Description automatically generated">
            <a:extLst>
              <a:ext uri="{FF2B5EF4-FFF2-40B4-BE49-F238E27FC236}">
                <a16:creationId xmlns:a16="http://schemas.microsoft.com/office/drawing/2014/main" id="{A8ABC0EE-DC82-4925-94BD-E1A2C338FD74}"/>
              </a:ext>
            </a:extLst>
          </p:cNvPr>
          <p:cNvPicPr>
            <a:picLocks noChangeAspect="1"/>
          </p:cNvPicPr>
          <p:nvPr/>
        </p:nvPicPr>
        <p:blipFill rotWithShape="1">
          <a:blip r:embed="rId4"/>
          <a:srcRect r="-2" b="1147"/>
          <a:stretch/>
        </p:blipFill>
        <p:spPr>
          <a:xfrm>
            <a:off x="4618374" y="1116345"/>
            <a:ext cx="6282919" cy="3866172"/>
          </a:xfrm>
          <a:prstGeom prst="rect">
            <a:avLst/>
          </a:prstGeom>
        </p:spPr>
      </p:pic>
      <p:pic>
        <p:nvPicPr>
          <p:cNvPr id="27" name="Picture 26">
            <a:extLst>
              <a:ext uri="{FF2B5EF4-FFF2-40B4-BE49-F238E27FC236}">
                <a16:creationId xmlns:a16="http://schemas.microsoft.com/office/drawing/2014/main" id="{4B61EBEC-D0CA-456C-98A6-EDA1AC9FB0D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29" name="Straight Connector 28">
            <a:extLst>
              <a:ext uri="{FF2B5EF4-FFF2-40B4-BE49-F238E27FC236}">
                <a16:creationId xmlns:a16="http://schemas.microsoft.com/office/drawing/2014/main" id="{718A71EB-D327-4458-85FB-26336B2BA01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0763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pic>
        <p:nvPicPr>
          <p:cNvPr id="2" name="You Are How You List">
            <a:hlinkClick r:id="" action="ppaction://media"/>
            <a:extLst>
              <a:ext uri="{FF2B5EF4-FFF2-40B4-BE49-F238E27FC236}">
                <a16:creationId xmlns:a16="http://schemas.microsoft.com/office/drawing/2014/main" id="{22B03DBE-BA80-485E-B851-513A93C04A4A}"/>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677333" y="0"/>
            <a:ext cx="10837333" cy="6096000"/>
          </a:xfrm>
          <a:prstGeom prst="rect">
            <a:avLst/>
          </a:prstGeom>
        </p:spPr>
      </p:pic>
    </p:spTree>
    <p:extLst>
      <p:ext uri="{BB962C8B-B14F-4D97-AF65-F5344CB8AC3E}">
        <p14:creationId xmlns:p14="http://schemas.microsoft.com/office/powerpoint/2010/main" val="105361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895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1818830" y="-1091431"/>
            <a:ext cx="8554340" cy="2887579"/>
          </a:xfrm>
        </p:spPr>
        <p:txBody>
          <a:bodyPr vert="horz" lIns="91440" tIns="45720" rIns="91440" bIns="45720" rtlCol="0" anchor="b">
            <a:noAutofit/>
          </a:bodyPr>
          <a:lstStyle/>
          <a:p>
            <a:pPr algn="ctr"/>
            <a:r>
              <a:rPr lang="en-US" sz="4300" kern="1200">
                <a:latin typeface="+mj-lt"/>
                <a:ea typeface="+mj-ea"/>
                <a:cs typeface="+mj-cs"/>
              </a:rPr>
              <a:t>RE  Technology </a:t>
            </a:r>
            <a:br>
              <a:rPr lang="en-US" sz="4300" kern="1200">
                <a:latin typeface="+mj-lt"/>
                <a:ea typeface="+mj-ea"/>
                <a:cs typeface="+mj-cs"/>
              </a:rPr>
            </a:br>
            <a:r>
              <a:rPr lang="en-US" sz="4300" kern="1200">
                <a:latin typeface="+mj-lt"/>
                <a:ea typeface="+mj-ea"/>
                <a:cs typeface="+mj-cs"/>
              </a:rPr>
              <a:t>Industry News &amp; Updates</a:t>
            </a:r>
          </a:p>
        </p:txBody>
      </p:sp>
      <p:pic>
        <p:nvPicPr>
          <p:cNvPr id="4" name="Picture 3">
            <a:extLst>
              <a:ext uri="{FF2B5EF4-FFF2-40B4-BE49-F238E27FC236}">
                <a16:creationId xmlns:a16="http://schemas.microsoft.com/office/drawing/2014/main" id="{33C72E28-A55B-4A36-82D6-50CD8F862A47}"/>
              </a:ext>
            </a:extLst>
          </p:cNvPr>
          <p:cNvPicPr>
            <a:picLocks noChangeAspect="1"/>
          </p:cNvPicPr>
          <p:nvPr/>
        </p:nvPicPr>
        <p:blipFill>
          <a:blip r:embed="rId3"/>
          <a:stretch>
            <a:fillRect/>
          </a:stretch>
        </p:blipFill>
        <p:spPr>
          <a:xfrm>
            <a:off x="3353154" y="1970210"/>
            <a:ext cx="5485692" cy="3908555"/>
          </a:xfrm>
          <a:prstGeom prst="rect">
            <a:avLst/>
          </a:prstGeom>
        </p:spPr>
      </p:pic>
    </p:spTree>
    <p:extLst>
      <p:ext uri="{BB962C8B-B14F-4D97-AF65-F5344CB8AC3E}">
        <p14:creationId xmlns:p14="http://schemas.microsoft.com/office/powerpoint/2010/main" val="331747364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830170" y="-998290"/>
            <a:ext cx="7717870" cy="2887579"/>
          </a:xfrm>
        </p:spPr>
        <p:txBody>
          <a:bodyPr vert="horz" lIns="91440" tIns="45720" rIns="91440" bIns="45720" rtlCol="0" anchor="b">
            <a:normAutofit/>
          </a:bodyPr>
          <a:lstStyle/>
          <a:p>
            <a:pPr algn="ctr"/>
            <a:r>
              <a:rPr lang="en-US" sz="4400" kern="1200">
                <a:latin typeface="+mj-lt"/>
                <a:ea typeface="+mj-ea"/>
                <a:cs typeface="+mj-cs"/>
              </a:rPr>
              <a:t>RE  Technology cont.</a:t>
            </a:r>
          </a:p>
        </p:txBody>
      </p:sp>
      <p:pic>
        <p:nvPicPr>
          <p:cNvPr id="4" name="Picture 3">
            <a:extLst>
              <a:ext uri="{FF2B5EF4-FFF2-40B4-BE49-F238E27FC236}">
                <a16:creationId xmlns:a16="http://schemas.microsoft.com/office/drawing/2014/main" id="{90C1EB5B-3145-4632-A125-EE78D60C3FD4}"/>
              </a:ext>
            </a:extLst>
          </p:cNvPr>
          <p:cNvPicPr>
            <a:picLocks noChangeAspect="1"/>
          </p:cNvPicPr>
          <p:nvPr/>
        </p:nvPicPr>
        <p:blipFill>
          <a:blip r:embed="rId3"/>
          <a:stretch>
            <a:fillRect/>
          </a:stretch>
        </p:blipFill>
        <p:spPr>
          <a:xfrm>
            <a:off x="1385582" y="1976936"/>
            <a:ext cx="9420836" cy="4027407"/>
          </a:xfrm>
          <a:prstGeom prst="rect">
            <a:avLst/>
          </a:prstGeom>
        </p:spPr>
      </p:pic>
    </p:spTree>
    <p:extLst>
      <p:ext uri="{BB962C8B-B14F-4D97-AF65-F5344CB8AC3E}">
        <p14:creationId xmlns:p14="http://schemas.microsoft.com/office/powerpoint/2010/main" val="41774523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hlinkClick r:id="rId4"/>
            <a:extLst>
              <a:ext uri="{FF2B5EF4-FFF2-40B4-BE49-F238E27FC236}">
                <a16:creationId xmlns:a16="http://schemas.microsoft.com/office/drawing/2014/main" id="{55590B0D-5EFA-401E-A343-EF7C5DEEF1D9}"/>
              </a:ext>
            </a:extLst>
          </p:cNvPr>
          <p:cNvPicPr>
            <a:picLocks noChangeAspect="1"/>
          </p:cNvPicPr>
          <p:nvPr/>
        </p:nvPicPr>
        <p:blipFill>
          <a:blip r:embed="rId5"/>
          <a:stretch>
            <a:fillRect/>
          </a:stretch>
        </p:blipFill>
        <p:spPr>
          <a:xfrm>
            <a:off x="4382334" y="1372336"/>
            <a:ext cx="2429284" cy="2356159"/>
          </a:xfrm>
          <a:prstGeom prst="rect">
            <a:avLst/>
          </a:prstGeom>
        </p:spPr>
      </p:pic>
      <p:pic>
        <p:nvPicPr>
          <p:cNvPr id="3" name="Online Media 2" title="REALTORￂﾮ Code of Ethics - Introduction">
            <a:hlinkClick r:id="" action="ppaction://media"/>
            <a:extLst>
              <a:ext uri="{FF2B5EF4-FFF2-40B4-BE49-F238E27FC236}">
                <a16:creationId xmlns:a16="http://schemas.microsoft.com/office/drawing/2014/main" id="{77A6748B-4A63-4AF8-A96E-A7F8D7B58609}"/>
              </a:ext>
            </a:extLst>
          </p:cNvPr>
          <p:cNvPicPr>
            <a:picLocks noRot="1" noChangeAspect="1"/>
          </p:cNvPicPr>
          <p:nvPr>
            <a:videoFile r:link="rId1"/>
          </p:nvPr>
        </p:nvPicPr>
        <p:blipFill>
          <a:blip r:embed="rId6"/>
          <a:stretch>
            <a:fillRect/>
          </a:stretch>
        </p:blipFill>
        <p:spPr>
          <a:xfrm>
            <a:off x="620785" y="126138"/>
            <a:ext cx="10402349" cy="5771323"/>
          </a:xfrm>
          <a:prstGeom prst="rect">
            <a:avLst/>
          </a:prstGeom>
        </p:spPr>
      </p:pic>
    </p:spTree>
    <p:extLst>
      <p:ext uri="{BB962C8B-B14F-4D97-AF65-F5344CB8AC3E}">
        <p14:creationId xmlns:p14="http://schemas.microsoft.com/office/powerpoint/2010/main" val="3170632893"/>
      </p:ext>
    </p:extLst>
  </p:cSld>
  <p:clrMapOvr>
    <a:masterClrMapping/>
  </p:clrMapOvr>
  <p:timing>
    <p:tnLst>
      <p:par>
        <p:cTn id="1" dur="indefinite" restart="never" nodeType="tmRoot">
          <p:childTnLst>
            <p:video>
              <p:cMediaNode vol="80000">
                <p:cTn id="2" fill="hold" display="0">
                  <p:stCondLst>
                    <p:cond delay="indefinite"/>
                  </p:stCondLst>
                </p:cTn>
                <p:tgtEl>
                  <p:spTgt spid="3"/>
                </p:tgtEl>
              </p:cMediaNode>
            </p:video>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485695" y="1474969"/>
            <a:ext cx="3026558" cy="1868760"/>
          </a:xfrm>
        </p:spPr>
        <p:txBody>
          <a:bodyPr vert="horz" lIns="91440" tIns="45720" rIns="91440" bIns="0" rtlCol="0" anchor="b">
            <a:normAutofit/>
          </a:bodyPr>
          <a:lstStyle/>
          <a:p>
            <a:r>
              <a:rPr lang="en-US" sz="3600"/>
              <a:t>E  Property Watch</a:t>
            </a:r>
          </a:p>
        </p:txBody>
      </p:sp>
      <p:pic>
        <p:nvPicPr>
          <p:cNvPr id="4" name="Picture 3">
            <a:extLst>
              <a:ext uri="{FF2B5EF4-FFF2-40B4-BE49-F238E27FC236}">
                <a16:creationId xmlns:a16="http://schemas.microsoft.com/office/drawing/2014/main" id="{9DB4A40C-EF88-4140-801C-51B144503843}"/>
              </a:ext>
            </a:extLst>
          </p:cNvPr>
          <p:cNvPicPr>
            <a:picLocks noChangeAspect="1"/>
          </p:cNvPicPr>
          <p:nvPr/>
        </p:nvPicPr>
        <p:blipFill rotWithShape="1">
          <a:blip r:embed="rId3"/>
          <a:srcRect l="13632" r="17983" b="4"/>
          <a:stretch/>
        </p:blipFill>
        <p:spPr>
          <a:xfrm>
            <a:off x="4565242" y="995623"/>
            <a:ext cx="4012111" cy="4180043"/>
          </a:xfrm>
          <a:prstGeom prst="rect">
            <a:avLst/>
          </a:prstGeom>
        </p:spPr>
      </p:pic>
      <p:pic>
        <p:nvPicPr>
          <p:cNvPr id="7" name="Picture 6" descr="A picture containing drawing&#10;&#10;Description automatically generated">
            <a:extLst>
              <a:ext uri="{FF2B5EF4-FFF2-40B4-BE49-F238E27FC236}">
                <a16:creationId xmlns:a16="http://schemas.microsoft.com/office/drawing/2014/main" id="{6D6CF83F-5A47-445F-A9F5-867858568B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09529" y="3185395"/>
            <a:ext cx="1990271" cy="1990271"/>
          </a:xfrm>
          <a:prstGeom prst="rect">
            <a:avLst/>
          </a:prstGeom>
        </p:spPr>
      </p:pic>
    </p:spTree>
    <p:extLst>
      <p:ext uri="{BB962C8B-B14F-4D97-AF65-F5344CB8AC3E}">
        <p14:creationId xmlns:p14="http://schemas.microsoft.com/office/powerpoint/2010/main" val="327664429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1374757" y="2042718"/>
            <a:ext cx="3416158" cy="2105637"/>
          </a:xfrm>
        </p:spPr>
        <p:txBody>
          <a:bodyPr>
            <a:normAutofit/>
          </a:bodyPr>
          <a:lstStyle/>
          <a:p>
            <a:r>
              <a:rPr lang="en-US" sz="4400"/>
              <a:t>E  Property Watch cont.</a:t>
            </a:r>
          </a:p>
        </p:txBody>
      </p:sp>
      <p:graphicFrame>
        <p:nvGraphicFramePr>
          <p:cNvPr id="5" name="Content Placeholder 2">
            <a:extLst>
              <a:ext uri="{FF2B5EF4-FFF2-40B4-BE49-F238E27FC236}">
                <a16:creationId xmlns:a16="http://schemas.microsoft.com/office/drawing/2014/main" id="{D98934F6-C31D-4732-BF02-836380264C2E}"/>
              </a:ext>
            </a:extLst>
          </p:cNvPr>
          <p:cNvGraphicFramePr>
            <a:graphicFrameLocks noGrp="1"/>
          </p:cNvGraphicFramePr>
          <p:nvPr>
            <p:ph idx="1"/>
          </p:nvPr>
        </p:nvGraphicFramePr>
        <p:xfrm>
          <a:off x="5739585" y="167780"/>
          <a:ext cx="5921113" cy="54528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1723240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1359017" y="1935628"/>
            <a:ext cx="3943627" cy="3928278"/>
          </a:xfrm>
        </p:spPr>
        <p:txBody>
          <a:bodyPr>
            <a:normAutofit fontScale="90000"/>
          </a:bodyPr>
          <a:lstStyle/>
          <a:p>
            <a:r>
              <a:rPr lang="en-US" sz="4400"/>
              <a:t>Did you know You can Farm using Public Records Search in Matrix?</a:t>
            </a:r>
          </a:p>
        </p:txBody>
      </p:sp>
      <p:graphicFrame>
        <p:nvGraphicFramePr>
          <p:cNvPr id="5" name="Content Placeholder 2">
            <a:extLst>
              <a:ext uri="{FF2B5EF4-FFF2-40B4-BE49-F238E27FC236}">
                <a16:creationId xmlns:a16="http://schemas.microsoft.com/office/drawing/2014/main" id="{011E2686-3181-4113-A0C1-578F2FC5E364}"/>
              </a:ext>
            </a:extLst>
          </p:cNvPr>
          <p:cNvGraphicFramePr>
            <a:graphicFrameLocks noGrp="1"/>
          </p:cNvGraphicFramePr>
          <p:nvPr>
            <p:ph idx="1"/>
          </p:nvPr>
        </p:nvGraphicFramePr>
        <p:xfrm>
          <a:off x="5194300" y="142612"/>
          <a:ext cx="6318191" cy="54360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2188546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151002" y="1445917"/>
            <a:ext cx="4130501" cy="3171039"/>
          </a:xfrm>
        </p:spPr>
        <p:txBody>
          <a:bodyPr vert="horz" lIns="91440" tIns="45720" rIns="91440" bIns="45720" rtlCol="0" anchor="b">
            <a:normAutofit fontScale="90000"/>
          </a:bodyPr>
          <a:lstStyle/>
          <a:p>
            <a:pPr algn="ctr"/>
            <a:r>
              <a:rPr lang="en-US" sz="4800" kern="1200">
                <a:latin typeface="+mj-lt"/>
                <a:ea typeface="+mj-ea"/>
                <a:cs typeface="+mj-cs"/>
              </a:rPr>
              <a:t>Public Records Search in Matrix cont.</a:t>
            </a:r>
          </a:p>
        </p:txBody>
      </p:sp>
      <p:pic>
        <p:nvPicPr>
          <p:cNvPr id="1026" name="Picture 2">
            <a:extLst>
              <a:ext uri="{FF2B5EF4-FFF2-40B4-BE49-F238E27FC236}">
                <a16:creationId xmlns:a16="http://schemas.microsoft.com/office/drawing/2014/main" id="{1F0A3D04-586B-4D47-B20A-CF7259B9FE9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567005" y="279804"/>
            <a:ext cx="7538721" cy="5503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83352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1903" y="1761688"/>
            <a:ext cx="4211273" cy="2887579"/>
          </a:xfrm>
        </p:spPr>
        <p:txBody>
          <a:bodyPr vert="horz" lIns="91440" tIns="45720" rIns="91440" bIns="45720" rtlCol="0" anchor="b">
            <a:normAutofit fontScale="90000"/>
          </a:bodyPr>
          <a:lstStyle/>
          <a:p>
            <a:pPr algn="ctr"/>
            <a:r>
              <a:rPr lang="en-US" sz="4800" kern="1200">
                <a:latin typeface="+mj-lt"/>
                <a:ea typeface="+mj-ea"/>
                <a:cs typeface="+mj-cs"/>
              </a:rPr>
              <a:t>Public Records Search in Matrix cont.</a:t>
            </a:r>
          </a:p>
        </p:txBody>
      </p:sp>
      <p:pic>
        <p:nvPicPr>
          <p:cNvPr id="6" name="Picture 5">
            <a:extLst>
              <a:ext uri="{FF2B5EF4-FFF2-40B4-BE49-F238E27FC236}">
                <a16:creationId xmlns:a16="http://schemas.microsoft.com/office/drawing/2014/main" id="{A978A4E8-FB7D-4874-B029-344391CC1EFD}"/>
              </a:ext>
            </a:extLst>
          </p:cNvPr>
          <p:cNvPicPr>
            <a:picLocks noChangeAspect="1"/>
          </p:cNvPicPr>
          <p:nvPr/>
        </p:nvPicPr>
        <p:blipFill>
          <a:blip r:embed="rId3"/>
          <a:stretch>
            <a:fillRect/>
          </a:stretch>
        </p:blipFill>
        <p:spPr>
          <a:xfrm>
            <a:off x="4213176" y="738231"/>
            <a:ext cx="7600817" cy="4636498"/>
          </a:xfrm>
          <a:prstGeom prst="rect">
            <a:avLst/>
          </a:prstGeom>
        </p:spPr>
      </p:pic>
    </p:spTree>
    <p:extLst>
      <p:ext uri="{BB962C8B-B14F-4D97-AF65-F5344CB8AC3E}">
        <p14:creationId xmlns:p14="http://schemas.microsoft.com/office/powerpoint/2010/main" val="280799161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484633" y="1652631"/>
            <a:ext cx="4107488" cy="2887579"/>
          </a:xfrm>
        </p:spPr>
        <p:txBody>
          <a:bodyPr vert="horz" lIns="91440" tIns="45720" rIns="91440" bIns="45720" rtlCol="0" anchor="b">
            <a:normAutofit fontScale="90000"/>
          </a:bodyPr>
          <a:lstStyle/>
          <a:p>
            <a:pPr algn="ctr"/>
            <a:r>
              <a:rPr lang="en-US" sz="4800" kern="1200">
                <a:latin typeface="+mj-lt"/>
                <a:ea typeface="+mj-ea"/>
                <a:cs typeface="+mj-cs"/>
              </a:rPr>
              <a:t>Public Records Search in Matrix cont.</a:t>
            </a:r>
          </a:p>
        </p:txBody>
      </p:sp>
      <p:pic>
        <p:nvPicPr>
          <p:cNvPr id="4" name="Picture 3">
            <a:extLst>
              <a:ext uri="{FF2B5EF4-FFF2-40B4-BE49-F238E27FC236}">
                <a16:creationId xmlns:a16="http://schemas.microsoft.com/office/drawing/2014/main" id="{539C9D6B-51C1-4D5D-86B7-A9E459A69463}"/>
              </a:ext>
            </a:extLst>
          </p:cNvPr>
          <p:cNvPicPr>
            <a:picLocks noChangeAspect="1"/>
          </p:cNvPicPr>
          <p:nvPr/>
        </p:nvPicPr>
        <p:blipFill>
          <a:blip r:embed="rId3"/>
          <a:stretch>
            <a:fillRect/>
          </a:stretch>
        </p:blipFill>
        <p:spPr>
          <a:xfrm>
            <a:off x="4482629" y="417580"/>
            <a:ext cx="7554817" cy="5269484"/>
          </a:xfrm>
          <a:prstGeom prst="rect">
            <a:avLst/>
          </a:prstGeom>
        </p:spPr>
      </p:pic>
    </p:spTree>
    <p:extLst>
      <p:ext uri="{BB962C8B-B14F-4D97-AF65-F5344CB8AC3E}">
        <p14:creationId xmlns:p14="http://schemas.microsoft.com/office/powerpoint/2010/main" val="131812260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2137955" y="-998290"/>
            <a:ext cx="7916090" cy="2887579"/>
          </a:xfrm>
        </p:spPr>
        <p:txBody>
          <a:bodyPr vert="horz" lIns="91440" tIns="45720" rIns="91440" bIns="45720" rtlCol="0" anchor="b">
            <a:normAutofit/>
          </a:bodyPr>
          <a:lstStyle/>
          <a:p>
            <a:pPr algn="ctr"/>
            <a:r>
              <a:rPr lang="en-US" sz="4800" kern="1200">
                <a:latin typeface="+mj-lt"/>
                <a:ea typeface="+mj-ea"/>
                <a:cs typeface="+mj-cs"/>
              </a:rPr>
              <a:t>Public Records Search in Matrix cont.</a:t>
            </a:r>
          </a:p>
        </p:txBody>
      </p:sp>
      <p:pic>
        <p:nvPicPr>
          <p:cNvPr id="6" name="Picture 5">
            <a:extLst>
              <a:ext uri="{FF2B5EF4-FFF2-40B4-BE49-F238E27FC236}">
                <a16:creationId xmlns:a16="http://schemas.microsoft.com/office/drawing/2014/main" id="{0415FA68-F109-4037-A535-8B16A3EA15F8}"/>
              </a:ext>
            </a:extLst>
          </p:cNvPr>
          <p:cNvPicPr>
            <a:picLocks noChangeAspect="1"/>
          </p:cNvPicPr>
          <p:nvPr/>
        </p:nvPicPr>
        <p:blipFill>
          <a:blip r:embed="rId3"/>
          <a:stretch>
            <a:fillRect/>
          </a:stretch>
        </p:blipFill>
        <p:spPr>
          <a:xfrm>
            <a:off x="1660999" y="1975397"/>
            <a:ext cx="8870001" cy="4013677"/>
          </a:xfrm>
          <a:prstGeom prst="rect">
            <a:avLst/>
          </a:prstGeom>
        </p:spPr>
      </p:pic>
    </p:spTree>
    <p:extLst>
      <p:ext uri="{BB962C8B-B14F-4D97-AF65-F5344CB8AC3E}">
        <p14:creationId xmlns:p14="http://schemas.microsoft.com/office/powerpoint/2010/main" val="3148908872"/>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2171511" y="-1023457"/>
            <a:ext cx="7848978" cy="2887579"/>
          </a:xfrm>
        </p:spPr>
        <p:txBody>
          <a:bodyPr vert="horz" lIns="91440" tIns="45720" rIns="91440" bIns="45720" rtlCol="0" anchor="b">
            <a:normAutofit/>
          </a:bodyPr>
          <a:lstStyle/>
          <a:p>
            <a:pPr algn="ctr"/>
            <a:r>
              <a:rPr lang="en-US" sz="4800" kern="1200">
                <a:latin typeface="+mj-lt"/>
                <a:ea typeface="+mj-ea"/>
                <a:cs typeface="+mj-cs"/>
              </a:rPr>
              <a:t>Public Records Search in Matrix cont.</a:t>
            </a:r>
          </a:p>
        </p:txBody>
      </p:sp>
      <p:pic>
        <p:nvPicPr>
          <p:cNvPr id="4" name="Picture 3">
            <a:extLst>
              <a:ext uri="{FF2B5EF4-FFF2-40B4-BE49-F238E27FC236}">
                <a16:creationId xmlns:a16="http://schemas.microsoft.com/office/drawing/2014/main" id="{AE521F0D-D7F0-43FF-9AA9-ECC238F37630}"/>
              </a:ext>
            </a:extLst>
          </p:cNvPr>
          <p:cNvPicPr>
            <a:picLocks noChangeAspect="1"/>
          </p:cNvPicPr>
          <p:nvPr/>
        </p:nvPicPr>
        <p:blipFill>
          <a:blip r:embed="rId3"/>
          <a:stretch>
            <a:fillRect/>
          </a:stretch>
        </p:blipFill>
        <p:spPr>
          <a:xfrm>
            <a:off x="779212" y="1952905"/>
            <a:ext cx="10633576" cy="4040757"/>
          </a:xfrm>
          <a:prstGeom prst="rect">
            <a:avLst/>
          </a:prstGeom>
        </p:spPr>
      </p:pic>
    </p:spTree>
    <p:extLst>
      <p:ext uri="{BB962C8B-B14F-4D97-AF65-F5344CB8AC3E}">
        <p14:creationId xmlns:p14="http://schemas.microsoft.com/office/powerpoint/2010/main" val="128144258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2533476" y="-1115736"/>
            <a:ext cx="7709482" cy="2887579"/>
          </a:xfrm>
        </p:spPr>
        <p:txBody>
          <a:bodyPr vert="horz" lIns="91440" tIns="45720" rIns="91440" bIns="45720" rtlCol="0" anchor="b">
            <a:normAutofit/>
          </a:bodyPr>
          <a:lstStyle/>
          <a:p>
            <a:pPr algn="ctr"/>
            <a:r>
              <a:rPr lang="en-US" sz="4800" kern="1200">
                <a:latin typeface="+mj-lt"/>
                <a:ea typeface="+mj-ea"/>
                <a:cs typeface="+mj-cs"/>
              </a:rPr>
              <a:t>Public Records Search in Matrix cont.</a:t>
            </a:r>
          </a:p>
        </p:txBody>
      </p:sp>
      <p:pic>
        <p:nvPicPr>
          <p:cNvPr id="4" name="Picture 3">
            <a:extLst>
              <a:ext uri="{FF2B5EF4-FFF2-40B4-BE49-F238E27FC236}">
                <a16:creationId xmlns:a16="http://schemas.microsoft.com/office/drawing/2014/main" id="{636E1324-52B6-4B17-9EB0-0E44B62CC5E9}"/>
              </a:ext>
            </a:extLst>
          </p:cNvPr>
          <p:cNvPicPr>
            <a:picLocks noChangeAspect="1"/>
          </p:cNvPicPr>
          <p:nvPr/>
        </p:nvPicPr>
        <p:blipFill>
          <a:blip r:embed="rId3"/>
          <a:stretch>
            <a:fillRect/>
          </a:stretch>
        </p:blipFill>
        <p:spPr>
          <a:xfrm>
            <a:off x="2606397" y="1893761"/>
            <a:ext cx="6979206" cy="4100283"/>
          </a:xfrm>
          <a:prstGeom prst="rect">
            <a:avLst/>
          </a:prstGeom>
        </p:spPr>
      </p:pic>
    </p:spTree>
    <p:extLst>
      <p:ext uri="{BB962C8B-B14F-4D97-AF65-F5344CB8AC3E}">
        <p14:creationId xmlns:p14="http://schemas.microsoft.com/office/powerpoint/2010/main" val="3877380112"/>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screen shot of a computer&#10;&#10;Description automatically generated">
            <a:extLst>
              <a:ext uri="{FF2B5EF4-FFF2-40B4-BE49-F238E27FC236}">
                <a16:creationId xmlns:a16="http://schemas.microsoft.com/office/drawing/2014/main" id="{077E7250-2409-47E8-AE55-511046AF6A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23142" y="397203"/>
            <a:ext cx="2543816" cy="5509449"/>
          </a:xfrm>
          <a:prstGeom prst="rect">
            <a:avLst/>
          </a:prstGeom>
        </p:spPr>
      </p:pic>
      <p:sp>
        <p:nvSpPr>
          <p:cNvPr id="3" name="Rectangle 2">
            <a:extLst>
              <a:ext uri="{FF2B5EF4-FFF2-40B4-BE49-F238E27FC236}">
                <a16:creationId xmlns:a16="http://schemas.microsoft.com/office/drawing/2014/main" id="{0D0FBE7C-FE08-4957-90B6-09C27666309C}"/>
              </a:ext>
            </a:extLst>
          </p:cNvPr>
          <p:cNvSpPr/>
          <p:nvPr/>
        </p:nvSpPr>
        <p:spPr>
          <a:xfrm>
            <a:off x="1494875" y="2196592"/>
            <a:ext cx="5293309" cy="1323439"/>
          </a:xfrm>
          <a:prstGeom prst="rect">
            <a:avLst/>
          </a:prstGeom>
        </p:spPr>
        <p:txBody>
          <a:bodyPr wrap="none">
            <a:spAutoFit/>
          </a:bodyPr>
          <a:lstStyle/>
          <a:p>
            <a:r>
              <a:rPr lang="en-US" sz="8000"/>
              <a:t>Mobile Apps</a:t>
            </a:r>
          </a:p>
        </p:txBody>
      </p:sp>
    </p:spTree>
    <p:extLst>
      <p:ext uri="{BB962C8B-B14F-4D97-AF65-F5344CB8AC3E}">
        <p14:creationId xmlns:p14="http://schemas.microsoft.com/office/powerpoint/2010/main" val="76748744"/>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Texas Realtors Corporate">
  <a:themeElements>
    <a:clrScheme name="TexasRealtors">
      <a:dk1>
        <a:srgbClr val="545850"/>
      </a:dk1>
      <a:lt1>
        <a:srgbClr val="FFFFFF"/>
      </a:lt1>
      <a:dk2>
        <a:srgbClr val="006FB9"/>
      </a:dk2>
      <a:lt2>
        <a:srgbClr val="E2DDCB"/>
      </a:lt2>
      <a:accent1>
        <a:srgbClr val="002A4E"/>
      </a:accent1>
      <a:accent2>
        <a:srgbClr val="B8232F"/>
      </a:accent2>
      <a:accent3>
        <a:srgbClr val="AD9E6E"/>
      </a:accent3>
      <a:accent4>
        <a:srgbClr val="DAD490"/>
      </a:accent4>
      <a:accent5>
        <a:srgbClr val="7A0306"/>
      </a:accent5>
      <a:accent6>
        <a:srgbClr val="F68D76"/>
      </a:accent6>
      <a:hlink>
        <a:srgbClr val="002A4E"/>
      </a:hlink>
      <a:folHlink>
        <a:srgbClr val="545850"/>
      </a:folHlink>
    </a:clrScheme>
    <a:fontScheme name="TexasRealtors">
      <a:majorFont>
        <a:latin typeface="Barlow Condensed Light"/>
        <a:ea typeface=""/>
        <a:cs typeface=""/>
      </a:majorFont>
      <a:minorFont>
        <a:latin typeface="Barl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xas Realtors Corporate_012819" id="{D9506C9F-4D9A-4D60-B171-18041BC86C7B}" vid="{C2C3E81F-53F5-4535-A347-F4C3C16A8DC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8a5c2dc-99e9-4c71-a39f-4c7b21990f89" xsi:nil="true"/>
    <lcf76f155ced4ddcb4097134ff3c332f xmlns="32dd9341-f413-4753-9e47-d960dde9409a">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9AFAAA3DD32784788CB87CD159B777A" ma:contentTypeVersion="16" ma:contentTypeDescription="Create a new document." ma:contentTypeScope="" ma:versionID="dbddca36073fcf6508ecee6ab4a0ba77">
  <xsd:schema xmlns:xsd="http://www.w3.org/2001/XMLSchema" xmlns:xs="http://www.w3.org/2001/XMLSchema" xmlns:p="http://schemas.microsoft.com/office/2006/metadata/properties" xmlns:ns2="32dd9341-f413-4753-9e47-d960dde9409a" xmlns:ns3="b8a5c2dc-99e9-4c71-a39f-4c7b21990f89" targetNamespace="http://schemas.microsoft.com/office/2006/metadata/properties" ma:root="true" ma:fieldsID="9b05481f2f32ea6c08adb4d132a49e58" ns2:_="" ns3:_="">
    <xsd:import namespace="32dd9341-f413-4753-9e47-d960dde9409a"/>
    <xsd:import namespace="b8a5c2dc-99e9-4c71-a39f-4c7b21990f89"/>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element ref="ns2:MediaServiceLocation"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dd9341-f413-4753-9e47-d960dde9409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5157c39-f01b-4fd0-bb42-d710cf320d5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b8a5c2dc-99e9-4c71-a39f-4c7b21990f89"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32569a38-64ce-4bda-90ed-c553ac4e132e}" ma:internalName="TaxCatchAll" ma:showField="CatchAllData" ma:web="b8a5c2dc-99e9-4c71-a39f-4c7b21990f8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FD2BF72-331B-4ABA-8552-ADC2CE1E6D89}">
  <ds:schemaRefs>
    <ds:schemaRef ds:uri="http://schemas.microsoft.com/sharepoint/v3/contenttype/forms"/>
  </ds:schemaRefs>
</ds:datastoreItem>
</file>

<file path=customXml/itemProps2.xml><?xml version="1.0" encoding="utf-8"?>
<ds:datastoreItem xmlns:ds="http://schemas.openxmlformats.org/officeDocument/2006/customXml" ds:itemID="{707ADFBD-E777-4A26-8AE3-C744729E59B4}">
  <ds:schemaRefs>
    <ds:schemaRef ds:uri="32dd9341-f413-4753-9e47-d960dde9409a"/>
    <ds:schemaRef ds:uri="b8a5c2dc-99e9-4c71-a39f-4c7b21990f8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4F74CB11-A66B-4546-AFC3-5DB4133E26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2dd9341-f413-4753-9e47-d960dde9409a"/>
    <ds:schemaRef ds:uri="b8a5c2dc-99e9-4c71-a39f-4c7b21990f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55</TotalTime>
  <Words>3419</Words>
  <Application>Microsoft Office PowerPoint</Application>
  <PresentationFormat>Widescreen</PresentationFormat>
  <Paragraphs>494</Paragraphs>
  <Slides>109</Slides>
  <Notes>67</Notes>
  <HiddenSlides>0</HiddenSlides>
  <MMClips>8</MMClips>
  <ScaleCrop>false</ScaleCrop>
  <HeadingPairs>
    <vt:vector size="8" baseType="variant">
      <vt:variant>
        <vt:lpstr>Fonts Used</vt:lpstr>
      </vt:variant>
      <vt:variant>
        <vt:i4>13</vt:i4>
      </vt:variant>
      <vt:variant>
        <vt:lpstr>Theme</vt:lpstr>
      </vt:variant>
      <vt:variant>
        <vt:i4>2</vt:i4>
      </vt:variant>
      <vt:variant>
        <vt:lpstr>Embedded OLE Servers</vt:lpstr>
      </vt:variant>
      <vt:variant>
        <vt:i4>1</vt:i4>
      </vt:variant>
      <vt:variant>
        <vt:lpstr>Slide Titles</vt:lpstr>
      </vt:variant>
      <vt:variant>
        <vt:i4>109</vt:i4>
      </vt:variant>
    </vt:vector>
  </HeadingPairs>
  <TitlesOfParts>
    <vt:vector size="125" baseType="lpstr">
      <vt:lpstr>Abadi</vt:lpstr>
      <vt:lpstr>Arial</vt:lpstr>
      <vt:lpstr>Barlow</vt:lpstr>
      <vt:lpstr>Barlow Condensed</vt:lpstr>
      <vt:lpstr>Barlow Condensed Light</vt:lpstr>
      <vt:lpstr>Barlow SemiBold</vt:lpstr>
      <vt:lpstr>Calibri</vt:lpstr>
      <vt:lpstr>Gill Sans MT</vt:lpstr>
      <vt:lpstr>Montserrat</vt:lpstr>
      <vt:lpstr>Palatino Linotype</vt:lpstr>
      <vt:lpstr>Roboto</vt:lpstr>
      <vt:lpstr>Symbol</vt:lpstr>
      <vt:lpstr>Times New Roman</vt:lpstr>
      <vt:lpstr>Gallery</vt:lpstr>
      <vt:lpstr>Texas Realtors Corporate</vt:lpstr>
      <vt:lpstr>Adobe Acrobat Document</vt:lpstr>
      <vt:lpstr>Welcome to new membership orientation</vt:lpstr>
      <vt:lpstr>You will be participating in many zoom classes/meetings during your career so please take a moment to Review these Best Practices </vt:lpstr>
      <vt:lpstr>PowerPoint Presentation</vt:lpstr>
      <vt:lpstr>Introductions with Debbie homeier,  2022 President of four rivers association of realtors®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Break time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REALTOR® Engagement During Session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Lunch </vt:lpstr>
      <vt:lpstr>Marketing &amp; Communications </vt:lpstr>
      <vt:lpstr>local member benefits </vt:lpstr>
      <vt:lpstr>State member benefits:  texasrealestate.com/members/member-benefits </vt:lpstr>
      <vt:lpstr>National Member benefits:  nar.realtor/realtor-benefits/program</vt:lpstr>
      <vt:lpstr>National Member benefits:  .realtor® Domain/Top level domain</vt:lpstr>
      <vt:lpstr>Three ways to make REALTOR® Trademark</vt:lpstr>
      <vt:lpstr>PowerPoint Presentation</vt:lpstr>
      <vt:lpstr>PowerPoint Presentation</vt:lpstr>
      <vt:lpstr>PowerPoint Presentation</vt:lpstr>
      <vt:lpstr>PowerPoint Presentation</vt:lpstr>
      <vt:lpstr>PowerPoint Presentation</vt:lpstr>
      <vt:lpstr>PowerPoint Presentation</vt:lpstr>
      <vt:lpstr>Communicate with frar</vt:lpstr>
      <vt:lpstr>FRAR Weekly Newsletter  Monday morning  memo  delivered by 6 am every Monday morning  Organized by  Local State &amp;  National AOR Information &amp;  Schedule of classes</vt:lpstr>
      <vt:lpstr>FRAR Facebook: @facebook.com/fourriversaor</vt:lpstr>
      <vt:lpstr>FRAR Twitter: twitter.com/fourriversaor</vt:lpstr>
      <vt:lpstr>FRAR Instagram PAGE: Instagram.com/fourriversaor</vt:lpstr>
      <vt:lpstr>FRAR Texting Program  Toll free #:  1-844-336-3727 *Save to contacts </vt:lpstr>
      <vt:lpstr>PowerPoint Presentation</vt:lpstr>
      <vt:lpstr>PowerPoint Presentation</vt:lpstr>
      <vt:lpstr>Intro to Matrix  Selena Medina</vt:lpstr>
      <vt:lpstr>Break time</vt:lpstr>
      <vt:lpstr>PowerPoint Presentation</vt:lpstr>
      <vt:lpstr>Coverage Area:  -Four Rivers -Victoria  -Williamson County -Temple Belton -Ft Hood</vt:lpstr>
      <vt:lpstr>Top Compliance Issues:</vt:lpstr>
      <vt:lpstr>Incorrect Status:  Matrix shows you before they expire</vt:lpstr>
      <vt:lpstr>Report IT  </vt:lpstr>
      <vt:lpstr>Report IT cont.</vt:lpstr>
      <vt:lpstr>Report IT cont.</vt:lpstr>
      <vt:lpstr>Compliance  Workflow</vt:lpstr>
      <vt:lpstr>Compliance Workflow cont.</vt:lpstr>
      <vt:lpstr>Compliance Workflow cont.</vt:lpstr>
      <vt:lpstr>PowerPoint Presentation</vt:lpstr>
      <vt:lpstr>PowerPoint Presentation</vt:lpstr>
      <vt:lpstr>Matrix Cont.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Matrix Home Page</vt:lpstr>
      <vt:lpstr>Help found under Help Tab or Answerlink</vt:lpstr>
      <vt:lpstr>Video Tutorials found under Help Tab</vt:lpstr>
      <vt:lpstr>News &amp; Alerts</vt:lpstr>
      <vt:lpstr>Learning Center On Members Home Page </vt:lpstr>
      <vt:lpstr>Homevisit Photos, Video, Drone, 3D</vt:lpstr>
      <vt:lpstr>Homevisit Photos, Video, Drone, 3D</vt:lpstr>
      <vt:lpstr>PowerPoint Presentation</vt:lpstr>
      <vt:lpstr>RE  Technology  Industry News &amp; Updates</vt:lpstr>
      <vt:lpstr>RE  Technology cont.</vt:lpstr>
      <vt:lpstr>E  Property Watch</vt:lpstr>
      <vt:lpstr>E  Property Watch cont.</vt:lpstr>
      <vt:lpstr>Did you know You can Farm using Public Records Search in Matrix?</vt:lpstr>
      <vt:lpstr>Public Records Search in Matrix cont.</vt:lpstr>
      <vt:lpstr>Public Records Search in Matrix cont.</vt:lpstr>
      <vt:lpstr>Public Records Search in Matrix cont.</vt:lpstr>
      <vt:lpstr>Public Records Search in Matrix cont.</vt:lpstr>
      <vt:lpstr>Public Records Search in Matrix cont.</vt:lpstr>
      <vt:lpstr>Public Records Search in Matrix cont.</vt:lpstr>
      <vt:lpstr>PowerPoint Presentation</vt:lpstr>
      <vt:lpstr>Free Mobile Apps</vt:lpstr>
      <vt:lpstr>App Store search ctxmls GoMLS: CTxMLS </vt:lpstr>
      <vt:lpstr>ShowingTime </vt:lpstr>
      <vt:lpstr>RPR (REALTORS® Property Resource )</vt:lpstr>
      <vt:lpstr>Supra </vt:lpstr>
      <vt:lpstr>Zillow </vt:lpstr>
      <vt:lpstr>Zillow Cont.</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new membership orientation</dc:title>
  <dc:creator>Lisa Montoya</dc:creator>
  <cp:lastModifiedBy>Casey Lee</cp:lastModifiedBy>
  <cp:revision>2</cp:revision>
  <dcterms:created xsi:type="dcterms:W3CDTF">2021-01-06T01:58:48Z</dcterms:created>
  <dcterms:modified xsi:type="dcterms:W3CDTF">2022-05-31T23:17:03Z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0x01010019AFAAA3DD32784788CB87CD159B777A</vt:lpwstr>
  </property>
  <property fmtid="{D5CDD505-2E9C-101B-9397-08002B2CF9AE}" pid="3" name="MediaServiceImageTags">
    <vt:lpwstr/>
  </property>
</Properties>
</file>